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68"/>
  </p:notesMasterIdLst>
  <p:handoutMasterIdLst>
    <p:handoutMasterId r:id="rId69"/>
  </p:handoutMasterIdLst>
  <p:sldIdLst>
    <p:sldId id="268" r:id="rId10"/>
    <p:sldId id="459" r:id="rId11"/>
    <p:sldId id="460" r:id="rId12"/>
    <p:sldId id="883" r:id="rId13"/>
    <p:sldId id="864" r:id="rId14"/>
    <p:sldId id="865" r:id="rId15"/>
    <p:sldId id="866" r:id="rId16"/>
    <p:sldId id="867" r:id="rId17"/>
    <p:sldId id="509" r:id="rId18"/>
    <p:sldId id="489" r:id="rId19"/>
    <p:sldId id="868" r:id="rId20"/>
    <p:sldId id="869" r:id="rId21"/>
    <p:sldId id="870" r:id="rId22"/>
    <p:sldId id="871" r:id="rId23"/>
    <p:sldId id="874" r:id="rId24"/>
    <p:sldId id="875" r:id="rId25"/>
    <p:sldId id="876" r:id="rId26"/>
    <p:sldId id="681" r:id="rId27"/>
    <p:sldId id="697" r:id="rId28"/>
    <p:sldId id="690" r:id="rId29"/>
    <p:sldId id="691" r:id="rId30"/>
    <p:sldId id="695" r:id="rId31"/>
    <p:sldId id="701" r:id="rId32"/>
    <p:sldId id="702" r:id="rId33"/>
    <p:sldId id="703" r:id="rId34"/>
    <p:sldId id="704" r:id="rId35"/>
    <p:sldId id="705" r:id="rId36"/>
    <p:sldId id="706" r:id="rId37"/>
    <p:sldId id="707" r:id="rId38"/>
    <p:sldId id="708" r:id="rId39"/>
    <p:sldId id="709" r:id="rId40"/>
    <p:sldId id="718" r:id="rId41"/>
    <p:sldId id="719" r:id="rId42"/>
    <p:sldId id="720" r:id="rId43"/>
    <p:sldId id="723" r:id="rId44"/>
    <p:sldId id="724" r:id="rId45"/>
    <p:sldId id="725" r:id="rId46"/>
    <p:sldId id="830" r:id="rId47"/>
    <p:sldId id="831" r:id="rId48"/>
    <p:sldId id="862" r:id="rId49"/>
    <p:sldId id="878" r:id="rId50"/>
    <p:sldId id="879" r:id="rId51"/>
    <p:sldId id="880" r:id="rId52"/>
    <p:sldId id="872" r:id="rId53"/>
    <p:sldId id="881" r:id="rId54"/>
    <p:sldId id="873" r:id="rId55"/>
    <p:sldId id="732" r:id="rId56"/>
    <p:sldId id="882" r:id="rId57"/>
    <p:sldId id="677" r:id="rId58"/>
    <p:sldId id="673" r:id="rId59"/>
    <p:sldId id="496" r:id="rId60"/>
    <p:sldId id="589" r:id="rId61"/>
    <p:sldId id="735" r:id="rId62"/>
    <p:sldId id="739" r:id="rId63"/>
    <p:sldId id="736" r:id="rId64"/>
    <p:sldId id="737" r:id="rId65"/>
    <p:sldId id="738" r:id="rId66"/>
    <p:sldId id="674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883"/>
            <p14:sldId id="864"/>
            <p14:sldId id="865"/>
            <p14:sldId id="866"/>
            <p14:sldId id="867"/>
            <p14:sldId id="509"/>
            <p14:sldId id="489"/>
            <p14:sldId id="868"/>
            <p14:sldId id="869"/>
            <p14:sldId id="870"/>
            <p14:sldId id="871"/>
            <p14:sldId id="874"/>
            <p14:sldId id="875"/>
            <p14:sldId id="876"/>
            <p14:sldId id="681"/>
            <p14:sldId id="697"/>
            <p14:sldId id="690"/>
            <p14:sldId id="691"/>
            <p14:sldId id="695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8"/>
            <p14:sldId id="719"/>
            <p14:sldId id="720"/>
            <p14:sldId id="723"/>
            <p14:sldId id="724"/>
            <p14:sldId id="725"/>
            <p14:sldId id="830"/>
            <p14:sldId id="831"/>
            <p14:sldId id="862"/>
            <p14:sldId id="878"/>
            <p14:sldId id="879"/>
            <p14:sldId id="880"/>
            <p14:sldId id="872"/>
            <p14:sldId id="881"/>
            <p14:sldId id="873"/>
            <p14:sldId id="732"/>
            <p14:sldId id="882"/>
            <p14:sldId id="677"/>
            <p14:sldId id="673"/>
            <p14:sldId id="496"/>
            <p14:sldId id="589"/>
            <p14:sldId id="735"/>
            <p14:sldId id="739"/>
            <p14:sldId id="736"/>
            <p14:sldId id="737"/>
            <p14:sldId id="738"/>
            <p14:sldId id="6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12C69B-FB22-461E-850A-88DA9B591571}" v="1" dt="2018-12-06T18:18:16.9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10" autoAdjust="0"/>
    <p:restoredTop sz="91439" autoAdjust="0"/>
  </p:normalViewPr>
  <p:slideViewPr>
    <p:cSldViewPr snapToGrid="0">
      <p:cViewPr varScale="1">
        <p:scale>
          <a:sx n="83" d="100"/>
          <a:sy n="83" d="100"/>
        </p:scale>
        <p:origin x="1133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notesMaster" Target="notesMasters/notesMaster1.xml"/><Relationship Id="rId76" Type="http://schemas.microsoft.com/office/2015/10/relationships/revisionInfo" Target="revisionInfo.xml"/><Relationship Id="rId7" Type="http://schemas.openxmlformats.org/officeDocument/2006/relationships/slideMaster" Target="slideMasters/slideMaster7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61" Type="http://schemas.openxmlformats.org/officeDocument/2006/relationships/slide" Target="slides/slide5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commentAuthors" Target="commentAuthors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yu Zhang" userId="259169ca84d8f5dc" providerId="LiveId" clId="{5412C69B-FB22-461E-850A-88DA9B591571}"/>
    <pc:docChg chg="modSld">
      <pc:chgData name="Ziyu Zhang" userId="259169ca84d8f5dc" providerId="LiveId" clId="{5412C69B-FB22-461E-850A-88DA9B591571}" dt="2018-12-06T18:18:16.921" v="0" actId="20578"/>
      <pc:docMkLst>
        <pc:docMk/>
      </pc:docMkLst>
      <pc:sldChg chg="modSp">
        <pc:chgData name="Ziyu Zhang" userId="259169ca84d8f5dc" providerId="LiveId" clId="{5412C69B-FB22-461E-850A-88DA9B591571}" dt="2018-12-06T18:18:16.921" v="0" actId="20578"/>
        <pc:sldMkLst>
          <pc:docMk/>
          <pc:sldMk cId="456714110" sldId="706"/>
        </pc:sldMkLst>
        <pc:spChg chg="mod">
          <ac:chgData name="Ziyu Zhang" userId="259169ca84d8f5dc" providerId="LiveId" clId="{5412C69B-FB22-461E-850A-88DA9B591571}" dt="2018-12-06T18:18:16.921" v="0" actId="20578"/>
          <ac:spMkLst>
            <pc:docMk/>
            <pc:sldMk cId="456714110" sldId="706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12/6/2018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12/6/2018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466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23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43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291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6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42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64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48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199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71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344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224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619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00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4005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4190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492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73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803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26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139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6219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96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612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58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600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671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420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405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553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2220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2588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4803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157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474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039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131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611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1118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433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803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544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053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220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956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36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159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76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642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project.net/thinkcs/python/english3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proquest.safaribooksonline.com/book/programming/python/9781449361167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</a:t>
            </a:r>
            <a:r>
              <a:rPr lang="en-US"/>
              <a:t>-810</a:t>
            </a:r>
            <a:r>
              <a:rPr lang="en-US" dirty="0"/>
              <a:t>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Jim Rowland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37336" y="2701858"/>
            <a:ext cx="5776232" cy="1745086"/>
          </a:xfrm>
        </p:spPr>
        <p:txBody>
          <a:bodyPr/>
          <a:lstStyle/>
          <a:p>
            <a:endParaRPr lang="en-US" sz="3200" b="1" dirty="0"/>
          </a:p>
          <a:p>
            <a:r>
              <a:rPr lang="en-US" sz="3200" b="1" dirty="0"/>
              <a:t>Python Fundamentals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Statements allow us to tell Python what we want to do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Examples of statements</a:t>
            </a:r>
          </a:p>
          <a:p>
            <a:pPr lvl="1">
              <a:spcAft>
                <a:spcPts val="600"/>
              </a:spcAft>
            </a:pPr>
            <a:endParaRPr lang="en-US" sz="26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>
              <a:spcAft>
                <a:spcPts val="600"/>
              </a:spcAft>
            </a:pPr>
            <a:endParaRPr lang="en-US" sz="26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>
              <a:spcAft>
                <a:spcPts val="600"/>
              </a:spcAft>
            </a:pPr>
            <a:endParaRPr lang="en-US" sz="26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>
              <a:spcAft>
                <a:spcPts val="600"/>
              </a:spcAft>
            </a:pPr>
            <a:endParaRPr lang="en-US" sz="26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>
              <a:spcAft>
                <a:spcPts val="600"/>
              </a:spcAft>
            </a:pPr>
            <a:endParaRPr lang="en-US" sz="26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The Python interpreter (REPL) evaluates statements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Statements don’t produce results </a:t>
            </a:r>
          </a:p>
          <a:p>
            <a:pPr lvl="1"/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Python interpreter doesn’t print anything after statements</a:t>
            </a:r>
          </a:p>
          <a:p>
            <a:pPr lvl="1"/>
            <a:endParaRPr lang="en-US" sz="2600" dirty="0">
              <a:latin typeface="+mj-lt"/>
              <a:ea typeface="ＭＳ Ｐゴシック" charset="0"/>
              <a:cs typeface="ＭＳ Ｐゴシック" charset="0"/>
            </a:endParaRPr>
          </a:p>
          <a:p>
            <a:pPr lvl="1"/>
            <a:endParaRPr lang="en-US" sz="2600" dirty="0">
              <a:latin typeface="+mj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4BD7F-F6EA-D549-8BDC-1368E18E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90" y="2233533"/>
            <a:ext cx="4630528" cy="277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90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E47594-87F0-7D4D-91FC-BFF8B91CD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41" y="2101041"/>
            <a:ext cx="3097922" cy="394475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2001855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Expressions are combinations of values, variables, and function calls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expressions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093877" y="2083401"/>
            <a:ext cx="3809932" cy="524485"/>
          </a:xfrm>
          <a:prstGeom prst="wedgeRoundRectCallout">
            <a:avLst>
              <a:gd name="adj1" fmla="val -60300"/>
              <a:gd name="adj2" fmla="val 2397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This is an statement so no output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389036" y="2938524"/>
            <a:ext cx="3212254" cy="396751"/>
          </a:xfrm>
          <a:prstGeom prst="wedgeRoundRectCallout">
            <a:avLst>
              <a:gd name="adj1" fmla="val -60335"/>
              <a:gd name="adj2" fmla="val -530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Evaluate the expression cnt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020563" y="4180994"/>
            <a:ext cx="2041484" cy="434920"/>
          </a:xfrm>
          <a:prstGeom prst="wedgeRoundRectCallout">
            <a:avLst>
              <a:gd name="adj1" fmla="val -59441"/>
              <a:gd name="adj2" fmla="val -3396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Call a function</a:t>
            </a:r>
          </a:p>
        </p:txBody>
      </p:sp>
    </p:spTree>
    <p:extLst>
      <p:ext uri="{BB962C8B-B14F-4D97-AF65-F5344CB8AC3E}">
        <p14:creationId xmlns:p14="http://schemas.microsoft.com/office/powerpoint/2010/main" val="2317438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3" y="1295459"/>
            <a:ext cx="8729609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Python provides syntactic short cuts to improve readability</a:t>
            </a:r>
          </a:p>
          <a:p>
            <a:pPr lvl="1"/>
            <a:endParaRPr lang="en-US" sz="24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/>
            <a:endParaRPr lang="en-US" sz="24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/>
            <a:endParaRPr lang="en-US" sz="24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/>
            <a:endParaRPr lang="en-US" sz="24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/>
            <a:endParaRPr lang="en-US" sz="24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Python does </a:t>
            </a:r>
            <a:r>
              <a:rPr lang="en-US" sz="2400" b="1" i="1" dirty="0">
                <a:latin typeface="Gill Sans MT" charset="0"/>
                <a:ea typeface="ＭＳ Ｐゴシック" charset="0"/>
              </a:rPr>
              <a:t>not</a:t>
            </a:r>
            <a:r>
              <a:rPr lang="en-US" sz="2400" dirty="0">
                <a:latin typeface="Gill Sans MT" charset="0"/>
                <a:ea typeface="ＭＳ Ｐゴシック" charset="0"/>
              </a:rPr>
              <a:t> support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n++, ++n, n--, --n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Assignment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568454"/>
              </p:ext>
            </p:extLst>
          </p:nvPr>
        </p:nvGraphicFramePr>
        <p:xfrm>
          <a:off x="360934" y="2815212"/>
          <a:ext cx="6096000" cy="2743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Equivalent</a:t>
                      </a:r>
                      <a:r>
                        <a:rPr lang="en-US" baseline="0" dirty="0"/>
                        <a:t> statement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 = n + 1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ea typeface="ＭＳ Ｐゴシック" charset="0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</a:t>
                      </a:r>
                      <a:r>
                        <a:rPr lang="en-US" sz="2000" baseline="0" dirty="0"/>
                        <a:t> += 1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 = n -</a:t>
                      </a:r>
                      <a:r>
                        <a:rPr lang="en-US" sz="2000" baseline="0" dirty="0"/>
                        <a:t> 1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ea typeface="ＭＳ Ｐゴシック" charset="0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/>
                        <a:t>n -= 1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 = n /</a:t>
                      </a:r>
                      <a:r>
                        <a:rPr lang="en-US" sz="2000" baseline="0" dirty="0"/>
                        <a:t> 2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ea typeface="ＭＳ Ｐゴシック" charset="0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</a:t>
                      </a:r>
                      <a:r>
                        <a:rPr lang="en-US" sz="2000" baseline="0" dirty="0"/>
                        <a:t> /= 2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 = n *</a:t>
                      </a:r>
                      <a:r>
                        <a:rPr lang="en-US" sz="2000" baseline="0" dirty="0"/>
                        <a:t> 2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ea typeface="ＭＳ Ｐゴシック" charset="0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</a:t>
                      </a:r>
                      <a:r>
                        <a:rPr lang="en-US" sz="2000" baseline="0" dirty="0"/>
                        <a:t> *= 2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 = n %</a:t>
                      </a:r>
                      <a:r>
                        <a:rPr lang="en-US" sz="2000" baseline="0" dirty="0"/>
                        <a:t> 2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ea typeface="ＭＳ Ｐゴシック" charset="0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</a:t>
                      </a:r>
                      <a:r>
                        <a:rPr lang="en-US" sz="2000" baseline="0" dirty="0"/>
                        <a:t> %= 2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 = n //</a:t>
                      </a:r>
                      <a:r>
                        <a:rPr lang="en-US" sz="2000" baseline="0" dirty="0"/>
                        <a:t> 10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ea typeface="ＭＳ Ｐゴシック" charset="0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</a:t>
                      </a:r>
                      <a:r>
                        <a:rPr lang="en-US" sz="2000" baseline="0" dirty="0"/>
                        <a:t> //= 10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ounded Rectangular Callout 5"/>
          <p:cNvSpPr/>
          <p:nvPr/>
        </p:nvSpPr>
        <p:spPr>
          <a:xfrm>
            <a:off x="5697074" y="4117845"/>
            <a:ext cx="2601684" cy="1367143"/>
          </a:xfrm>
          <a:prstGeom prst="wedgeRoundRectCallout">
            <a:avLst>
              <a:gd name="adj1" fmla="val -63005"/>
              <a:gd name="adj2" fmla="val 1075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Wait! What’s that?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How can we discover the semantics of ‘%’?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4496E-19EC-F740-99BF-8502D10C6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93" y="975032"/>
            <a:ext cx="42672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12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787470-2000-FF41-80AF-D8C2E6E56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1" y="1726504"/>
            <a:ext cx="7794885" cy="444396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1813" y="11604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provides a function to get input from a user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Getting input from the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2332170" y="2867426"/>
            <a:ext cx="2763861" cy="443578"/>
          </a:xfrm>
          <a:prstGeom prst="wedgeRoundRectCallout">
            <a:avLst>
              <a:gd name="adj1" fmla="val -90180"/>
              <a:gd name="adj2" fmla="val 235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Input returns a string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319796" y="5289567"/>
            <a:ext cx="5029440" cy="517600"/>
          </a:xfrm>
          <a:prstGeom prst="wedgeRoundRectCallout">
            <a:avLst>
              <a:gd name="adj1" fmla="val -64892"/>
              <a:gd name="adj2" fmla="val 1655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Cast strings to integers or floats to do math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5176A21-DB03-ED42-8035-4E4F6D2988BA}"/>
              </a:ext>
            </a:extLst>
          </p:cNvPr>
          <p:cNvSpPr/>
          <p:nvPr/>
        </p:nvSpPr>
        <p:spPr>
          <a:xfrm>
            <a:off x="5375016" y="4328691"/>
            <a:ext cx="2775691" cy="517600"/>
          </a:xfrm>
          <a:prstGeom prst="wedgeRoundRectCallout">
            <a:avLst>
              <a:gd name="adj1" fmla="val -64892"/>
              <a:gd name="adj2" fmla="val 16550"/>
              <a:gd name="adj3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Python is unhappy ;-(</a:t>
            </a:r>
          </a:p>
        </p:txBody>
      </p:sp>
    </p:spTree>
    <p:extLst>
      <p:ext uri="{BB962C8B-B14F-4D97-AF65-F5344CB8AC3E}">
        <p14:creationId xmlns:p14="http://schemas.microsoft.com/office/powerpoint/2010/main" val="3940826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1813" y="11604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Python’s print function writes output to the user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400" dirty="0">
                <a:latin typeface="Gill Sans MT" charset="0"/>
                <a:ea typeface="ＭＳ Ｐゴシック" charset="0"/>
              </a:rPr>
              <a:t>Print accepts any number of arguments of many types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Printing output to the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4C0B2-E26C-3A41-A8B1-CE0BD98A6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13" y="2132887"/>
            <a:ext cx="8544393" cy="152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5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996149"/>
            <a:ext cx="8807887" cy="575299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Functions are a sequence of statements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Where:</a:t>
            </a:r>
          </a:p>
          <a:p>
            <a:pPr lvl="1">
              <a:spcAft>
                <a:spcPts val="600"/>
              </a:spcAft>
            </a:pPr>
            <a:r>
              <a:rPr lang="en-US" sz="2600" b="1" dirty="0">
                <a:latin typeface="Courier New"/>
                <a:ea typeface="ＭＳ Ｐゴシック" charset="0"/>
                <a:cs typeface="Courier New"/>
              </a:rPr>
              <a:t>name</a:t>
            </a: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:  the function name which must be a legal identifier</a:t>
            </a:r>
          </a:p>
          <a:p>
            <a:pPr lvl="1">
              <a:spcAft>
                <a:spcPts val="600"/>
              </a:spcAft>
            </a:pPr>
            <a:r>
              <a:rPr lang="en-US" sz="2600" b="1" dirty="0">
                <a:latin typeface="Courier New"/>
                <a:ea typeface="ＭＳ Ｐゴシック" charset="0"/>
                <a:cs typeface="Courier New"/>
              </a:rPr>
              <a:t>parameters</a:t>
            </a: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:  0 or more identifiers separated by commas.  These parameters are available as variables inside the function</a:t>
            </a:r>
          </a:p>
          <a:p>
            <a:pPr lvl="1">
              <a:spcAft>
                <a:spcPts val="600"/>
              </a:spcAft>
            </a:pPr>
            <a:r>
              <a:rPr lang="en-US" sz="2600" b="1" dirty="0">
                <a:latin typeface="Courier New"/>
                <a:ea typeface="ＭＳ Ｐゴシック" charset="0"/>
                <a:cs typeface="Courier New"/>
              </a:rPr>
              <a:t>statements</a:t>
            </a: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:  one or more statements</a:t>
            </a: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Functions may include an optional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return</a:t>
            </a:r>
            <a:r>
              <a:rPr lang="en-US" sz="2400" dirty="0">
                <a:solidFill>
                  <a:schemeClr val="accent1"/>
                </a:solidFill>
                <a:latin typeface="Gill Sans MT"/>
                <a:ea typeface="ＭＳ Ｐゴシック" charset="0"/>
                <a:cs typeface="Gill Sans MT"/>
              </a:rPr>
              <a:t> 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statement</a:t>
            </a: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Functions </a:t>
            </a:r>
            <a:r>
              <a:rPr lang="en-US" sz="2800" b="1" i="1" dirty="0">
                <a:latin typeface="Gill Sans MT"/>
                <a:ea typeface="ＭＳ Ｐゴシック" charset="0"/>
                <a:cs typeface="Gill Sans MT"/>
              </a:rPr>
              <a:t>always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return a value (</a:t>
            </a:r>
            <a:r>
              <a:rPr lang="en-US" sz="2800" b="1" dirty="0">
                <a:latin typeface="Gill Sans MT"/>
                <a:ea typeface="ＭＳ Ｐゴシック" charset="0"/>
                <a:cs typeface="Gill Sans MT"/>
              </a:rPr>
              <a:t>None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by default)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A1B44-7B6C-B548-9945-CA6290664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304" y="1548255"/>
            <a:ext cx="40513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65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FDFE26-DD8A-F34B-B688-7DCF0E9B5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19" y="1135045"/>
            <a:ext cx="4343400" cy="49276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Functions: </a:t>
            </a:r>
            <a:r>
              <a:rPr lang="en-US" i="1" dirty="0">
                <a:latin typeface="Gill Sans MT"/>
                <a:cs typeface="Gill Sans MT"/>
              </a:rPr>
              <a:t>n</a:t>
            </a:r>
            <a:r>
              <a:rPr lang="en-US" i="1" baseline="30000" dirty="0">
                <a:latin typeface="Gill Sans MT"/>
                <a:cs typeface="Gill Sans MT"/>
              </a:rPr>
              <a:t>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964849" y="676384"/>
            <a:ext cx="2535261" cy="781508"/>
          </a:xfrm>
          <a:prstGeom prst="wedgeRoundRectCallout">
            <a:avLst>
              <a:gd name="adj1" fmla="val -70713"/>
              <a:gd name="adj2" fmla="val 3980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“</a:t>
            </a:r>
            <a:r>
              <a:rPr lang="en-US" sz="2000" b="1" dirty="0">
                <a:solidFill>
                  <a:schemeClr val="bg1"/>
                </a:solidFill>
              </a:rPr>
              <a:t>Parameters</a:t>
            </a:r>
            <a:r>
              <a:rPr lang="en-US" sz="2000" dirty="0">
                <a:solidFill>
                  <a:schemeClr val="bg1"/>
                </a:solidFill>
              </a:rPr>
              <a:t>” in the function definition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940279" y="3589982"/>
            <a:ext cx="3233761" cy="1015078"/>
          </a:xfrm>
          <a:prstGeom prst="wedgeRoundRectCallout">
            <a:avLst>
              <a:gd name="adj1" fmla="val -65136"/>
              <a:gd name="adj2" fmla="val -1843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Values passed into functions are called “</a:t>
            </a:r>
            <a:r>
              <a:rPr lang="en-US" sz="2000" b="1" dirty="0">
                <a:solidFill>
                  <a:schemeClr val="bg1"/>
                </a:solidFill>
              </a:rPr>
              <a:t>arguments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940279" y="2433053"/>
            <a:ext cx="2497161" cy="468978"/>
          </a:xfrm>
          <a:prstGeom prst="wedgeRoundRectCallout">
            <a:avLst>
              <a:gd name="adj1" fmla="val -66917"/>
              <a:gd name="adj2" fmla="val -2511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num</a:t>
            </a:r>
            <a:r>
              <a:rPr lang="en-US" sz="2000" dirty="0">
                <a:solidFill>
                  <a:schemeClr val="bg1"/>
                </a:solidFill>
              </a:rPr>
              <a:t> has value 2</a:t>
            </a:r>
          </a:p>
        </p:txBody>
      </p:sp>
    </p:spTree>
    <p:extLst>
      <p:ext uri="{BB962C8B-B14F-4D97-AF65-F5344CB8AC3E}">
        <p14:creationId xmlns:p14="http://schemas.microsoft.com/office/powerpoint/2010/main" val="2634251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Python uses whitespace to define blocks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Use whitespace consistently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4 spaces is standard to optimize readability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Most IDEs automatically convert tab to 4 spaces</a:t>
            </a: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Function definitions</a:t>
            </a:r>
            <a:endParaRPr lang="en-US" baseline="300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3F0AD-13A6-B542-B3BF-A5FA68CD5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86" y="3011820"/>
            <a:ext cx="5321300" cy="16637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50291" y="4852098"/>
            <a:ext cx="1430361" cy="529838"/>
          </a:xfrm>
          <a:prstGeom prst="wedgeRoundRectCallout">
            <a:avLst>
              <a:gd name="adj1" fmla="val -21790"/>
              <a:gd name="adj2" fmla="val -14508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4 spaces</a:t>
            </a:r>
          </a:p>
        </p:txBody>
      </p:sp>
    </p:spTree>
    <p:extLst>
      <p:ext uri="{BB962C8B-B14F-4D97-AF65-F5344CB8AC3E}">
        <p14:creationId xmlns:p14="http://schemas.microsoft.com/office/powerpoint/2010/main" val="1867386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045887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 must indent consistently in Python or Python won’t understand your function definition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Some languages use { </a:t>
            </a:r>
            <a:r>
              <a:rPr lang="is-IS" sz="2800" dirty="0">
                <a:latin typeface="Gill Sans MT" charset="0"/>
                <a:ea typeface="ＭＳ Ｐゴシック" charset="0"/>
                <a:cs typeface="ＭＳ Ｐゴシック" charset="0"/>
              </a:rPr>
              <a:t>… }  </a:t>
            </a:r>
            <a:r>
              <a:rPr lang="is-IS" sz="2600" dirty="0">
                <a:latin typeface="Gill Sans MT" charset="0"/>
                <a:ea typeface="ＭＳ Ｐゴシック" charset="0"/>
                <a:cs typeface="ＭＳ Ｐゴシック" charset="0"/>
              </a:rPr>
              <a:t>e.g. C, C++, Java</a:t>
            </a:r>
          </a:p>
          <a:p>
            <a:r>
              <a:rPr lang="is-IS" sz="2800" dirty="0">
                <a:latin typeface="Gill Sans MT" charset="0"/>
                <a:ea typeface="ＭＳ Ｐゴシック" charset="0"/>
                <a:cs typeface="ＭＳ Ｐゴシック" charset="0"/>
              </a:rPr>
              <a:t>Python uses indenting to define related blocks of code</a:t>
            </a:r>
          </a:p>
          <a:p>
            <a:r>
              <a:rPr lang="is-IS" sz="2800" dirty="0">
                <a:latin typeface="Gill Sans MT" charset="0"/>
                <a:ea typeface="ＭＳ Ｐゴシック" charset="0"/>
                <a:cs typeface="ＭＳ Ｐゴシック" charset="0"/>
              </a:rPr>
              <a:t>Use 4 spaces to ident</a:t>
            </a:r>
          </a:p>
          <a:p>
            <a:pPr marL="0" lvl="1"/>
            <a:endParaRPr lang="is-IS" sz="3200" b="1" i="1" u="sng" dirty="0">
              <a:solidFill>
                <a:srgbClr val="008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0" lvl="1"/>
            <a:endParaRPr lang="is-IS" sz="3200" b="1" i="1" u="sng" dirty="0">
              <a:solidFill>
                <a:srgbClr val="008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0" lvl="1">
              <a:spcBef>
                <a:spcPts val="1800"/>
              </a:spcBef>
            </a:pPr>
            <a:r>
              <a:rPr lang="is-IS" sz="3200" b="1" i="1" u="sng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Indent carefully to avoid frustration!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whitespace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53D20C-964D-134B-8381-BCD8BA0C2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69" y="3676511"/>
            <a:ext cx="5310378" cy="162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59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1531" y="891865"/>
            <a:ext cx="8675205" cy="4511810"/>
          </a:xfrm>
        </p:spPr>
        <p:txBody>
          <a:bodyPr/>
          <a:lstStyle/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Every file and function should begin with a </a:t>
            </a:r>
            <a:r>
              <a:rPr lang="en-US" sz="2400" dirty="0" err="1">
                <a:latin typeface="Gill Sans MT"/>
                <a:ea typeface="ＭＳ Ｐゴシック" charset="0"/>
                <a:cs typeface="Gill Sans MT"/>
              </a:rPr>
              <a:t>docstring</a:t>
            </a:r>
            <a:endParaRPr lang="en-US" sz="24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				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Documenting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514868" y="3301373"/>
            <a:ext cx="2623870" cy="646990"/>
          </a:xfrm>
          <a:prstGeom prst="wedgeRoundRectCallout">
            <a:avLst>
              <a:gd name="adj1" fmla="val -70282"/>
              <a:gd name="adj2" fmla="val 6983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docstring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BE83D-B764-454D-9641-A1C0C2549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528639"/>
            <a:ext cx="8283211" cy="4711868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6B6C6BF-9AEF-A047-870D-F25D38E643AC}"/>
              </a:ext>
            </a:extLst>
          </p:cNvPr>
          <p:cNvSpPr/>
          <p:nvPr/>
        </p:nvSpPr>
        <p:spPr>
          <a:xfrm>
            <a:off x="3768891" y="3835062"/>
            <a:ext cx="3880287" cy="973495"/>
          </a:xfrm>
          <a:prstGeom prst="wedgeRoundRectCallout">
            <a:avLst>
              <a:gd name="adj1" fmla="val -70354"/>
              <a:gd name="adj2" fmla="val 835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 function’s docstring is available from the help() function</a:t>
            </a:r>
          </a:p>
        </p:txBody>
      </p:sp>
    </p:spTree>
    <p:extLst>
      <p:ext uri="{BB962C8B-B14F-4D97-AF65-F5344CB8AC3E}">
        <p14:creationId xmlns:p14="http://schemas.microsoft.com/office/powerpoint/2010/main" val="368207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This lecture includes material from</a:t>
            </a:r>
          </a:p>
          <a:p>
            <a:r>
              <a:rPr lang="en-US" sz="2000" dirty="0"/>
              <a:t>“How to Think Like a Computer Scientist: Learning with Python 3 (RLE)”, Peter Wentworth, Jeffrey Elkner, Allen B. Downey, and Chris Meyers, </a:t>
            </a:r>
          </a:p>
          <a:p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http://openbookproject.net/thinkcs/python/english3e/</a:t>
            </a:r>
            <a:endParaRPr lang="en-US" sz="2000" dirty="0"/>
          </a:p>
          <a:p>
            <a:r>
              <a:rPr lang="en-US" sz="2400" dirty="0">
                <a:latin typeface="Gill Sans MT" charset="0"/>
                <a:ea typeface="ＭＳ Ｐゴシック" charset="0"/>
              </a:rPr>
              <a:t>And </a:t>
            </a:r>
          </a:p>
          <a:p>
            <a:r>
              <a:rPr lang="en-US" sz="2400" dirty="0">
                <a:latin typeface="Gill Sans MT" charset="0"/>
                <a:ea typeface="ＭＳ Ｐゴシック" charset="0"/>
              </a:rPr>
              <a:t>“Introducing Python”, Bill Lubanovic, </a:t>
            </a:r>
            <a:r>
              <a:rPr lang="cs-CZ" sz="2400" dirty="0"/>
              <a:t>ISBN-13: 978-1449359362 </a:t>
            </a:r>
          </a:p>
          <a:p>
            <a:r>
              <a:rPr lang="cs-CZ" sz="2000" dirty="0">
                <a:hlinkClick r:id="rId4"/>
              </a:rPr>
              <a:t>http://proquest.safaribooksonline.com/book/programming/python/9781449361167</a:t>
            </a:r>
            <a:endParaRPr lang="cs-CZ" sz="2000" dirty="0"/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35045"/>
            <a:ext cx="9493687" cy="4511810"/>
          </a:xfrm>
        </p:spPr>
        <p:txBody>
          <a:bodyPr/>
          <a:lstStyle/>
          <a:p>
            <a:r>
              <a:rPr lang="en-US" sz="2800" b="1" i="1" u="sng" dirty="0">
                <a:latin typeface="Gill Sans MT" charset="0"/>
                <a:ea typeface="ＭＳ Ｐゴシック" charset="0"/>
                <a:cs typeface="ＭＳ Ｐゴシック" charset="0"/>
              </a:rPr>
              <a:t>Every</a:t>
            </a: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 function returns a value: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return</a:t>
            </a:r>
            <a:r>
              <a:rPr lang="en-US" sz="2400" dirty="0">
                <a:solidFill>
                  <a:schemeClr val="accent1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statement returns an explicit value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Falling out the bottom of the function returns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None</a:t>
            </a: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Not all functions calculate a value to return to the caller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print(‘Hello world’)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Print returns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None</a:t>
            </a:r>
            <a:r>
              <a:rPr lang="en-US" sz="24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but we don’t use the return value or care</a:t>
            </a:r>
          </a:p>
          <a:p>
            <a:r>
              <a:rPr lang="en-US" sz="26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Functions that return a useful value are called </a:t>
            </a:r>
            <a:r>
              <a:rPr lang="en-US" sz="2600" b="1" i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fruitful</a:t>
            </a:r>
            <a:r>
              <a:rPr lang="en-US" sz="26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functions</a:t>
            </a:r>
          </a:p>
          <a:p>
            <a:r>
              <a:rPr lang="en-US" sz="26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Some functions exist for their side effects, e.g. printing</a:t>
            </a:r>
          </a:p>
          <a:p>
            <a:endParaRPr lang="en-US" sz="26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lvl="1"/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Fruitful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479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What does this function return?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6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lvl="1"/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Your turn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A68FD2-A967-CC46-A8EC-3F832A711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9" y="2204886"/>
            <a:ext cx="5067300" cy="26543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828282" y="3833471"/>
            <a:ext cx="4065344" cy="1705614"/>
          </a:xfrm>
          <a:prstGeom prst="wedgeRoundRectCallout">
            <a:avLst>
              <a:gd name="adj1" fmla="val -75763"/>
              <a:gd name="adj2" fmla="val -1474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What is result?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3?  No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4? No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None? Yes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No explicit return returns None</a:t>
            </a:r>
          </a:p>
        </p:txBody>
      </p:sp>
    </p:spTree>
    <p:extLst>
      <p:ext uri="{BB962C8B-B14F-4D97-AF65-F5344CB8AC3E}">
        <p14:creationId xmlns:p14="http://schemas.microsoft.com/office/powerpoint/2010/main" val="345116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388" y="1204032"/>
            <a:ext cx="2894782" cy="388747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1532" y="891865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Python functions can call other functions</a:t>
            </a:r>
          </a:p>
          <a:p>
            <a:pPr lvl="1"/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Including itself (recursion)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4! = 4 * 3 * 2 * 1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3! = 3 * 2 * 1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2!  = 2 * 1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1! = 1</a:t>
            </a: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				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Recursive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B1E37-7094-DA41-B292-DB2FD881C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32" y="3756560"/>
            <a:ext cx="5900278" cy="180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99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includes a Boolean type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Boolean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value is either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True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or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False</a:t>
            </a:r>
          </a:p>
          <a:p>
            <a:pPr marL="457200" lvl="2">
              <a:spcAft>
                <a:spcPts val="0"/>
              </a:spcAft>
            </a:pPr>
            <a:endParaRPr lang="en-US" sz="2600" i="1" dirty="0">
              <a:latin typeface="+mj-lt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Boolean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E63CD-3409-194B-97AC-BDE446BA3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06" y="2376242"/>
            <a:ext cx="3300855" cy="371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00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013455"/>
            <a:ext cx="8911797" cy="4511810"/>
          </a:xfrm>
        </p:spPr>
        <p:txBody>
          <a:bodyPr/>
          <a:lstStyle/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It’s sometimes useful to define functions that return True/False for use as Boolean operands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Functions can return True/False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3915C-9D07-3042-A3B8-E914CD560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496" y="2012048"/>
            <a:ext cx="3858987" cy="420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79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1345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Conditionals help to make decisions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Comparison 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9873"/>
              </p:ext>
            </p:extLst>
          </p:nvPr>
        </p:nvGraphicFramePr>
        <p:xfrm>
          <a:off x="1280790" y="1991439"/>
          <a:ext cx="6096000" cy="2865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37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8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9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Comparison</a:t>
                      </a:r>
                    </a:p>
                    <a:p>
                      <a:pPr algn="ctr"/>
                      <a:r>
                        <a:rPr lang="en-US" baseline="0" dirty="0"/>
                        <a:t>Operator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==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equal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!=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‘a’ &lt; ‘b’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</a:t>
                      </a:r>
                      <a:r>
                        <a:rPr lang="en-US" baseline="0" dirty="0"/>
                        <a:t> than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‘a’ &gt; ‘b’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</a:t>
                      </a:r>
                      <a:r>
                        <a:rPr lang="en-US" baseline="0" dirty="0"/>
                        <a:t> than or equal 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&lt;=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</a:t>
                      </a:r>
                      <a:r>
                        <a:rPr lang="en-US" baseline="0" dirty="0"/>
                        <a:t> than or equal 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&gt;=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3716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1345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Combine logical expressions with logical operators: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Courier New"/>
                <a:ea typeface="ＭＳ Ｐゴシック" charset="0"/>
                <a:cs typeface="Courier New"/>
              </a:rPr>
              <a:t>and, or, not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Logical 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7EA80-9192-5640-BBCF-B94EF288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56" y="2171701"/>
            <a:ext cx="6817804" cy="393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44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13455"/>
            <a:ext cx="8459962" cy="4511810"/>
          </a:xfrm>
        </p:spPr>
        <p:txBody>
          <a:bodyPr/>
          <a:lstStyle/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Truth tables for logical 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509242"/>
              </p:ext>
            </p:extLst>
          </p:nvPr>
        </p:nvGraphicFramePr>
        <p:xfrm>
          <a:off x="1293490" y="1661239"/>
          <a:ext cx="6095999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2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5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5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</a:t>
                      </a:r>
                      <a:endParaRPr lang="en-US" sz="20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  <a:endParaRPr lang="en-US" sz="20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</a:t>
                      </a:r>
                      <a:r>
                        <a:rPr lang="en-US" sz="2000" baseline="0" dirty="0"/>
                        <a:t> and y</a:t>
                      </a:r>
                      <a:r>
                        <a:rPr lang="en-US" sz="2000" baseline="30000" dirty="0"/>
                        <a:t>1</a:t>
                      </a:r>
                      <a:endParaRPr lang="en-US" sz="2000" baseline="300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 or y</a:t>
                      </a:r>
                      <a:r>
                        <a:rPr lang="en-US" sz="2000" baseline="30000" dirty="0"/>
                        <a:t>2</a:t>
                      </a:r>
                      <a:endParaRPr lang="en-US" sz="2000" baseline="300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89891" y="4321464"/>
            <a:ext cx="7108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/>
              <a:t>1</a:t>
            </a:r>
            <a:r>
              <a:rPr lang="en-US" sz="2400" dirty="0"/>
              <a:t> Both must be True or </a:t>
            </a:r>
            <a:r>
              <a:rPr lang="en-US" sz="2400" dirty="0">
                <a:latin typeface="Courier New"/>
                <a:cs typeface="Courier New"/>
              </a:rPr>
              <a:t>x and y </a:t>
            </a:r>
            <a:r>
              <a:rPr lang="en-US" sz="2400" dirty="0"/>
              <a:t>is False</a:t>
            </a:r>
          </a:p>
          <a:p>
            <a:r>
              <a:rPr lang="en-US" sz="2400" baseline="30000" dirty="0"/>
              <a:t>2</a:t>
            </a:r>
            <a:r>
              <a:rPr lang="en-US" sz="2400" dirty="0"/>
              <a:t> Only one of x, y must be True for </a:t>
            </a:r>
            <a:r>
              <a:rPr lang="en-US" sz="2400" dirty="0">
                <a:latin typeface="Courier New"/>
                <a:cs typeface="Courier New"/>
              </a:rPr>
              <a:t>x or y </a:t>
            </a:r>
            <a:r>
              <a:rPr lang="en-US" sz="2400" dirty="0"/>
              <a:t>to be True</a:t>
            </a:r>
          </a:p>
        </p:txBody>
      </p:sp>
    </p:spTree>
    <p:extLst>
      <p:ext uri="{BB962C8B-B14F-4D97-AF65-F5344CB8AC3E}">
        <p14:creationId xmlns:p14="http://schemas.microsoft.com/office/powerpoint/2010/main" val="154810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13455"/>
            <a:ext cx="8414188" cy="4511810"/>
          </a:xfrm>
        </p:spPr>
        <p:txBody>
          <a:bodyPr/>
          <a:lstStyle/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Python evaluates logical expressions from left to right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If the </a:t>
            </a:r>
            <a:r>
              <a:rPr lang="en-US" sz="2800" b="1" i="1" dirty="0">
                <a:latin typeface="Gill Sans MT"/>
                <a:ea typeface="ＭＳ Ｐゴシック" charset="0"/>
                <a:cs typeface="Gill Sans MT"/>
              </a:rPr>
              <a:t>left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operand of an 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or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operator is True then the right operand is </a:t>
            </a:r>
            <a:r>
              <a:rPr lang="en-US" sz="2800" b="1" i="1" dirty="0">
                <a:latin typeface="Gill Sans MT"/>
                <a:ea typeface="ＭＳ Ｐゴシック" charset="0"/>
                <a:cs typeface="Gill Sans MT"/>
              </a:rPr>
              <a:t>not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evaluated and the expression is True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If the </a:t>
            </a:r>
            <a:r>
              <a:rPr lang="en-US" sz="2400" b="1" i="1" dirty="0">
                <a:latin typeface="Gill Sans MT"/>
                <a:ea typeface="ＭＳ Ｐゴシック" charset="0"/>
                <a:cs typeface="Gill Sans MT"/>
              </a:rPr>
              <a:t>left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operand of an </a:t>
            </a: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or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operator is False then both operands are evaluated and the result depends on the right operand</a:t>
            </a:r>
            <a:endParaRPr lang="en-US" sz="26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If the </a:t>
            </a:r>
            <a:r>
              <a:rPr lang="en-US" sz="2800" b="1" i="1" dirty="0">
                <a:latin typeface="Gill Sans MT"/>
                <a:ea typeface="ＭＳ Ｐゴシック" charset="0"/>
                <a:cs typeface="Gill Sans MT"/>
              </a:rPr>
              <a:t>left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operand of an 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and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operator is False then the right operand is</a:t>
            </a:r>
          </a:p>
          <a:p>
            <a:pPr marL="457200" lvl="2">
              <a:spcAft>
                <a:spcPts val="60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If the </a:t>
            </a:r>
            <a:r>
              <a:rPr lang="en-US" sz="2400" b="1" i="1" dirty="0">
                <a:latin typeface="Gill Sans MT"/>
                <a:ea typeface="ＭＳ Ｐゴシック" charset="0"/>
                <a:cs typeface="Gill Sans MT"/>
              </a:rPr>
              <a:t>left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</a:t>
            </a:r>
            <a:r>
              <a:rPr lang="en-US" sz="2400" dirty="0" err="1">
                <a:latin typeface="Gill Sans MT"/>
                <a:ea typeface="ＭＳ Ｐゴシック" charset="0"/>
                <a:cs typeface="Gill Sans MT"/>
              </a:rPr>
              <a:t>opera</a:t>
            </a:r>
            <a:r>
              <a:rPr lang="en-US" altLang="zh-CN" sz="2400" dirty="0" err="1">
                <a:latin typeface="Gill Sans MT"/>
                <a:ea typeface="ＭＳ Ｐゴシック" charset="0"/>
                <a:cs typeface="Gill Sans MT"/>
              </a:rPr>
              <a:t>not</a:t>
            </a:r>
            <a:r>
              <a:rPr lang="en-US" altLang="zh-CN" sz="2400" dirty="0">
                <a:latin typeface="Gill Sans MT"/>
                <a:ea typeface="ＭＳ Ｐゴシック" charset="0"/>
                <a:cs typeface="Gill Sans MT"/>
              </a:rPr>
              <a:t> </a:t>
            </a:r>
            <a:r>
              <a:rPr lang="en-US" altLang="zh-CN" sz="2400" dirty="0" err="1">
                <a:latin typeface="Gill Sans MT"/>
                <a:ea typeface="ＭＳ Ｐゴシック" charset="0"/>
                <a:cs typeface="Gill Sans MT"/>
              </a:rPr>
              <a:t>evaluated</a:t>
            </a:r>
            <a:r>
              <a:rPr lang="en-US" sz="2400" dirty="0" err="1">
                <a:latin typeface="Gill Sans MT"/>
                <a:ea typeface="ＭＳ Ｐゴシック" charset="0"/>
                <a:cs typeface="Gill Sans MT"/>
              </a:rPr>
              <a:t>nd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of an </a:t>
            </a: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and 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operator is True then both operands are evaluated and the result depends on the right operand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Short circuiting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714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ADCFE6-F26C-DA44-8AC3-43ECFFD0D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59" y="1013455"/>
            <a:ext cx="4242954" cy="511752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013455"/>
            <a:ext cx="8807887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Short circuiting: </a:t>
            </a:r>
            <a:r>
              <a:rPr lang="en-US" dirty="0">
                <a:latin typeface="Courier New"/>
                <a:cs typeface="Courier New"/>
              </a:rPr>
              <a:t>or(disjunctions)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176180" y="3813198"/>
            <a:ext cx="2474501" cy="520700"/>
          </a:xfrm>
          <a:prstGeom prst="wedgeRoundRectCallout">
            <a:avLst>
              <a:gd name="adj1" fmla="val -82495"/>
              <a:gd name="adj2" fmla="val -2428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is_false</a:t>
            </a:r>
            <a:r>
              <a:rPr lang="en-US" sz="2000" dirty="0">
                <a:solidFill>
                  <a:schemeClr val="bg1"/>
                </a:solidFill>
              </a:rPr>
              <a:t>() is not called 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176180" y="5214692"/>
            <a:ext cx="2465265" cy="621146"/>
          </a:xfrm>
          <a:prstGeom prst="wedgeRoundRectCallout">
            <a:avLst>
              <a:gd name="adj1" fmla="val -61898"/>
              <a:gd name="adj2" fmla="val -185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Both </a:t>
            </a:r>
            <a:r>
              <a:rPr lang="en-US" sz="2000" dirty="0" err="1">
                <a:solidFill>
                  <a:schemeClr val="bg1"/>
                </a:solidFill>
              </a:rPr>
              <a:t>is_false</a:t>
            </a:r>
            <a:r>
              <a:rPr lang="en-US" sz="2000" dirty="0">
                <a:solidFill>
                  <a:schemeClr val="bg1"/>
                </a:solidFill>
              </a:rPr>
              <a:t>() and </a:t>
            </a:r>
            <a:r>
              <a:rPr lang="en-US" sz="2000" dirty="0" err="1">
                <a:solidFill>
                  <a:schemeClr val="bg1"/>
                </a:solidFill>
              </a:rPr>
              <a:t>Is_true</a:t>
            </a:r>
            <a:r>
              <a:rPr lang="en-US" sz="2000" dirty="0">
                <a:solidFill>
                  <a:schemeClr val="bg1"/>
                </a:solidFill>
              </a:rPr>
              <a:t>() are called</a:t>
            </a:r>
          </a:p>
        </p:txBody>
      </p:sp>
    </p:spTree>
    <p:extLst>
      <p:ext uri="{BB962C8B-B14F-4D97-AF65-F5344CB8AC3E}">
        <p14:creationId xmlns:p14="http://schemas.microsoft.com/office/powerpoint/2010/main" val="1810703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33664" y="1373120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Overview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Variables, statements, expressions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Operators/Operands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Functions</a:t>
            </a:r>
          </a:p>
          <a:p>
            <a:pPr>
              <a:spcAft>
                <a:spcPts val="0"/>
              </a:spcAft>
            </a:pPr>
            <a:r>
              <a:rPr lang="en-US" sz="2800" i="1" dirty="0">
                <a:latin typeface="Gill Sans MT" charset="0"/>
                <a:ea typeface="ＭＳ Ｐゴシック" charset="0"/>
                <a:cs typeface="ＭＳ Ｐゴシック" charset="0"/>
              </a:rPr>
              <a:t>	Booleans, conditionals</a:t>
            </a:r>
          </a:p>
          <a:p>
            <a:pPr lvl="1">
              <a:spcAft>
                <a:spcPts val="0"/>
              </a:spcAft>
            </a:pP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If/</a:t>
            </a:r>
            <a:r>
              <a:rPr lang="en-US" sz="2600" i="1" dirty="0" err="1">
                <a:latin typeface="Gill Sans MT" charset="0"/>
                <a:ea typeface="ＭＳ Ｐゴシック" charset="0"/>
                <a:cs typeface="ＭＳ Ｐゴシック" charset="0"/>
              </a:rPr>
              <a:t>elif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/else</a:t>
            </a:r>
          </a:p>
          <a:p>
            <a:pPr lvl="1">
              <a:spcAft>
                <a:spcPts val="0"/>
              </a:spcAft>
            </a:pP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While/for</a:t>
            </a:r>
          </a:p>
          <a:p>
            <a:r>
              <a:rPr lang="en-US" sz="2800" i="1" dirty="0">
                <a:latin typeface="Gill Sans MT" charset="0"/>
                <a:ea typeface="ＭＳ Ｐゴシック" charset="0"/>
                <a:cs typeface="ＭＳ Ｐゴシック" charset="0"/>
              </a:rPr>
              <a:t>	List, </a:t>
            </a:r>
            <a:r>
              <a:rPr lang="en-US" sz="2800" i="1" dirty="0" err="1">
                <a:latin typeface="Gill Sans MT" charset="0"/>
                <a:ea typeface="ＭＳ Ｐゴシック" charset="0"/>
                <a:cs typeface="ＭＳ Ｐゴシック" charset="0"/>
              </a:rPr>
              <a:t>dict</a:t>
            </a:r>
            <a:r>
              <a:rPr lang="en-US" sz="2800" i="1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containers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Integrated Development Environments (IDE)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159" y="1763806"/>
            <a:ext cx="30607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9C4A5B-41EF-814D-9947-D04CC94AA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490" y="932610"/>
            <a:ext cx="4161654" cy="515626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013455"/>
            <a:ext cx="8807887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708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Short circuiting: </a:t>
            </a:r>
            <a:r>
              <a:rPr lang="en-US" dirty="0">
                <a:latin typeface="Courier New"/>
                <a:cs typeface="Courier New"/>
              </a:rPr>
              <a:t>and(conjunctions)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425930" y="3625337"/>
            <a:ext cx="3185702" cy="958273"/>
          </a:xfrm>
          <a:prstGeom prst="wedgeRoundRectCallout">
            <a:avLst>
              <a:gd name="adj1" fmla="val -61898"/>
              <a:gd name="adj2" fmla="val -185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Must call both functions to determine if the expression is True/False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25930" y="5236845"/>
            <a:ext cx="3215715" cy="932873"/>
          </a:xfrm>
          <a:prstGeom prst="wedgeRoundRectCallout">
            <a:avLst>
              <a:gd name="adj1" fmla="val -61898"/>
              <a:gd name="adj2" fmla="val -185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Only first function must be called to know the expression is False</a:t>
            </a:r>
          </a:p>
        </p:txBody>
      </p:sp>
    </p:spTree>
    <p:extLst>
      <p:ext uri="{BB962C8B-B14F-4D97-AF65-F5344CB8AC3E}">
        <p14:creationId xmlns:p14="http://schemas.microsoft.com/office/powerpoint/2010/main" val="1724001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02C6B2-0151-6240-8BA7-5069CA724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10" y="1211006"/>
            <a:ext cx="3771900" cy="37084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60523" y="1059364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solidFill>
                <a:srgbClr val="000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0 or more </a:t>
            </a:r>
            <a:r>
              <a:rPr lang="en-US" sz="2800" dirty="0" err="1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elif</a:t>
            </a:r>
            <a:r>
              <a:rPr lang="en-US" sz="28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statements </a:t>
            </a:r>
          </a:p>
          <a:p>
            <a:r>
              <a:rPr lang="en-US" sz="28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0 or 1 else statements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if .. then </a:t>
            </a:r>
            <a:r>
              <a:rPr lang="is-IS" dirty="0">
                <a:latin typeface="Gill Sans MT"/>
                <a:cs typeface="Gill Sans MT"/>
              </a:rPr>
              <a:t>… elif ... </a:t>
            </a:r>
            <a:r>
              <a:rPr lang="en-US" dirty="0">
                <a:latin typeface="Gill Sans MT"/>
                <a:cs typeface="Gill Sans MT"/>
              </a:rPr>
              <a:t>e</a:t>
            </a:r>
            <a:r>
              <a:rPr lang="is-IS" dirty="0">
                <a:latin typeface="Gill Sans MT"/>
                <a:cs typeface="Gill Sans MT"/>
              </a:rPr>
              <a:t>lse statement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807422" y="1573668"/>
            <a:ext cx="3623881" cy="847077"/>
          </a:xfrm>
          <a:prstGeom prst="wedgeRoundRectCallout">
            <a:avLst>
              <a:gd name="adj1" fmla="val -64151"/>
              <a:gd name="adj2" fmla="val 1783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If condition_1 is True, then execute the statements in this block  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807422" y="2676275"/>
            <a:ext cx="3623881" cy="873749"/>
          </a:xfrm>
          <a:prstGeom prst="wedgeRoundRectCallout">
            <a:avLst>
              <a:gd name="adj1" fmla="val -59004"/>
              <a:gd name="adj2" fmla="val 1800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If condition_1</a:t>
            </a:r>
            <a:r>
              <a:rPr lang="en-US" baseline="-250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is False and </a:t>
            </a:r>
            <a:r>
              <a:rPr lang="en-US" dirty="0">
                <a:solidFill>
                  <a:schemeClr val="bg1"/>
                </a:solidFill>
                <a:latin typeface="Gill Sans MT"/>
                <a:ea typeface="ＭＳ Ｐゴシック" charset="0"/>
                <a:cs typeface="Gill Sans MT"/>
              </a:rPr>
              <a:t>condition_2 </a:t>
            </a:r>
            <a:r>
              <a:rPr lang="en-US" dirty="0">
                <a:solidFill>
                  <a:schemeClr val="bg1"/>
                </a:solidFill>
              </a:rPr>
              <a:t>is True, then execute the statements in this block  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807422" y="3799425"/>
            <a:ext cx="3623881" cy="853257"/>
          </a:xfrm>
          <a:prstGeom prst="wedgeRoundRectCallout">
            <a:avLst>
              <a:gd name="adj1" fmla="val -55872"/>
              <a:gd name="adj2" fmla="val 2087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If all previous conditions are false, then execute the statements in this block  </a:t>
            </a:r>
          </a:p>
        </p:txBody>
      </p:sp>
    </p:spTree>
    <p:extLst>
      <p:ext uri="{BB962C8B-B14F-4D97-AF65-F5344CB8AC3E}">
        <p14:creationId xmlns:p14="http://schemas.microsoft.com/office/powerpoint/2010/main" val="1954549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9222" y="911412"/>
            <a:ext cx="8968594" cy="4511810"/>
          </a:xfrm>
        </p:spPr>
        <p:txBody>
          <a:bodyPr/>
          <a:lstStyle/>
          <a:p>
            <a:pPr marL="0" lvl="1"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marL="0" lvl="1"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marL="0" lvl="1"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marL="0" lvl="1"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marL="0" lvl="1"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marL="0" lvl="1"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marL="0" lvl="1"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marL="0" lvl="1"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marL="0" lvl="1"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Which </a:t>
            </a:r>
            <a:r>
              <a:rPr lang="en-US" sz="2800" dirty="0">
                <a:solidFill>
                  <a:srgbClr val="000000"/>
                </a:solidFill>
                <a:latin typeface="Courier New"/>
                <a:ea typeface="ＭＳ Ｐゴシック" charset="0"/>
                <a:cs typeface="Courier New"/>
              </a:rPr>
              <a:t>else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goes with which </a:t>
            </a:r>
            <a:r>
              <a:rPr lang="en-US" sz="2800" dirty="0">
                <a:solidFill>
                  <a:srgbClr val="000000"/>
                </a:solidFill>
                <a:latin typeface="Courier New"/>
                <a:ea typeface="ＭＳ Ｐゴシック" charset="0"/>
                <a:cs typeface="Courier New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?</a:t>
            </a:r>
          </a:p>
          <a:p>
            <a:pPr marL="457200" lvl="2"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Indentation defines the statement blocks</a:t>
            </a:r>
          </a:p>
          <a:p>
            <a:pPr marL="457200" lvl="2"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Careful indentation is critical! </a:t>
            </a:r>
          </a:p>
          <a:p>
            <a:pPr marL="0" lvl="1">
              <a:spcAft>
                <a:spcPts val="0"/>
              </a:spcAft>
            </a:pPr>
            <a:r>
              <a:rPr lang="en-US" sz="26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Python does </a:t>
            </a:r>
            <a:r>
              <a:rPr lang="en-US" sz="2600" b="1" i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not</a:t>
            </a:r>
            <a:r>
              <a:rPr lang="en-US" sz="26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have a case/switch statement</a:t>
            </a:r>
          </a:p>
          <a:p>
            <a:pPr lvl="1">
              <a:spcAft>
                <a:spcPts val="0"/>
              </a:spcAft>
            </a:pPr>
            <a:endParaRPr lang="en-US" sz="24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Nested if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5F5D7-F8AC-AF4A-A9AF-C38D824B3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2" y="1100535"/>
            <a:ext cx="6024797" cy="325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31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13455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What is the output if x == 3?</a:t>
            </a:r>
          </a:p>
          <a:p>
            <a:pPr>
              <a:spcAft>
                <a:spcPts val="0"/>
              </a:spcAft>
            </a:pPr>
            <a:endParaRPr lang="en-US" sz="24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baseline="-25000" dirty="0">
              <a:solidFill>
                <a:srgbClr val="000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Your turn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1579" y="1831474"/>
            <a:ext cx="40372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i="1" dirty="0">
                <a:solidFill>
                  <a:srgbClr val="FF0000"/>
                </a:solidFill>
              </a:rPr>
              <a:t>McCabe’s Cyclomatic complexity </a:t>
            </a:r>
            <a:r>
              <a:rPr lang="en-US" sz="2000" dirty="0">
                <a:solidFill>
                  <a:srgbClr val="FF0000"/>
                </a:solidFill>
              </a:rPr>
              <a:t>measures the number of potential paths through if statements.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rgbClr val="FF0000"/>
                </a:solidFill>
              </a:rPr>
              <a:t>Empirical studies show that functions with more than about 10 different paths are too hard to maintain.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rgbClr val="FF0000"/>
                </a:solidFill>
              </a:rPr>
              <a:t>Keep the number of alterative paths small to improve readability and maintainability.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83E55-2EEC-A448-893A-221314BA0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" y="1465728"/>
            <a:ext cx="3932350" cy="479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6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674846"/>
            <a:ext cx="8459962" cy="4511810"/>
          </a:xfrm>
        </p:spPr>
        <p:txBody>
          <a:bodyPr/>
          <a:lstStyle/>
          <a:p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We can collapse a conditional into a single line </a:t>
            </a:r>
          </a:p>
          <a:p>
            <a:r>
              <a:rPr lang="en-US" sz="2200" b="1" i="1" dirty="0" err="1">
                <a:solidFill>
                  <a:srgbClr val="000000"/>
                </a:solidFill>
                <a:latin typeface="Courier New"/>
                <a:ea typeface="ＭＳ Ｐゴシック" charset="0"/>
                <a:cs typeface="Courier New"/>
              </a:rPr>
              <a:t>True_result</a:t>
            </a:r>
            <a:r>
              <a:rPr lang="en-US" sz="2200" dirty="0">
                <a:solidFill>
                  <a:srgbClr val="000000"/>
                </a:solidFill>
                <a:latin typeface="Courier New"/>
                <a:ea typeface="ＭＳ Ｐゴシック" charset="0"/>
                <a:cs typeface="Courier New"/>
              </a:rPr>
              <a:t> if </a:t>
            </a:r>
            <a:r>
              <a:rPr lang="en-US" sz="2200" b="1" i="1" dirty="0" err="1">
                <a:solidFill>
                  <a:srgbClr val="000000"/>
                </a:solidFill>
                <a:latin typeface="Courier New"/>
                <a:ea typeface="ＭＳ Ｐゴシック" charset="0"/>
                <a:cs typeface="Courier New"/>
              </a:rPr>
              <a:t>Conditional_expr</a:t>
            </a:r>
            <a:r>
              <a:rPr lang="en-US" sz="2200" dirty="0">
                <a:solidFill>
                  <a:srgbClr val="000000"/>
                </a:solidFill>
                <a:latin typeface="Courier New"/>
                <a:ea typeface="ＭＳ Ｐゴシック" charset="0"/>
                <a:cs typeface="Courier New"/>
              </a:rPr>
              <a:t> else </a:t>
            </a:r>
            <a:r>
              <a:rPr lang="en-US" sz="2200" b="1" i="1" dirty="0" err="1">
                <a:solidFill>
                  <a:srgbClr val="000000"/>
                </a:solidFill>
                <a:latin typeface="Courier New"/>
                <a:ea typeface="ＭＳ Ｐゴシック" charset="0"/>
                <a:cs typeface="Courier New"/>
              </a:rPr>
              <a:t>False_result</a:t>
            </a:r>
            <a:endParaRPr lang="en-US" sz="2000" b="1" i="1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baseline="-25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baseline="-25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baseline="-25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baseline="-25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This is known as the </a:t>
            </a:r>
            <a:r>
              <a:rPr lang="en-US" sz="2800" b="1" i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ternary operator</a:t>
            </a:r>
          </a:p>
          <a:p>
            <a:pPr>
              <a:spcAft>
                <a:spcPts val="0"/>
              </a:spcAft>
            </a:pPr>
            <a:endParaRPr lang="en-US" sz="24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baseline="-25000" dirty="0">
              <a:solidFill>
                <a:srgbClr val="000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422355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Conditional one liners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AEA202-BAC6-9A41-A863-7B65FBB9B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44" y="1268948"/>
            <a:ext cx="875030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2822D2-9E5F-6641-90C0-08A4CC848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2" y="4312002"/>
            <a:ext cx="88646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46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7119" y="1089558"/>
            <a:ext cx="8682404" cy="4511810"/>
          </a:xfrm>
        </p:spPr>
        <p:txBody>
          <a:bodyPr/>
          <a:lstStyle/>
          <a:p>
            <a:endParaRPr lang="en-US" sz="2800" dirty="0">
              <a:latin typeface="Gill Sans MT"/>
              <a:cs typeface="Gill Sans MT"/>
            </a:endParaRPr>
          </a:p>
          <a:p>
            <a:endParaRPr lang="en-US" sz="2800" dirty="0">
              <a:latin typeface="Gill Sans MT"/>
              <a:cs typeface="Gill Sans MT"/>
            </a:endParaRPr>
          </a:p>
          <a:p>
            <a:r>
              <a:rPr lang="en-US" sz="2800" dirty="0">
                <a:latin typeface="Gill Sans MT"/>
                <a:cs typeface="Gill Sans MT"/>
              </a:rPr>
              <a:t> </a:t>
            </a:r>
          </a:p>
          <a:p>
            <a:endParaRPr lang="en-US" sz="2800" dirty="0">
              <a:latin typeface="Gill Sans MT"/>
              <a:cs typeface="Gill Sans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 New"/>
                <a:cs typeface="Courier New"/>
              </a:rPr>
              <a:t>Return</a:t>
            </a:r>
            <a:r>
              <a:rPr lang="en-US" dirty="0"/>
              <a:t> – Get me out of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7119" y="1089558"/>
            <a:ext cx="83552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/>
                <a:cs typeface="Gill Sans MT"/>
              </a:rPr>
              <a:t>Functions normally return after the last statement, but you may want to return from the middle of the function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Gill Sans MT"/>
              <a:cs typeface="Gill Sans MT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/>
              <a:cs typeface="Gill Sans MT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/>
              <a:cs typeface="Gill Sans MT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/>
              <a:cs typeface="Gill Sans MT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/>
              <a:cs typeface="Gill Sans MT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/>
                <a:cs typeface="Gill Sans MT"/>
              </a:rPr>
              <a:t>Careful with early return from functions</a:t>
            </a:r>
          </a:p>
          <a:p>
            <a:pPr lvl="1">
              <a:spcAft>
                <a:spcPts val="600"/>
              </a:spcAft>
            </a:pPr>
            <a:r>
              <a:rPr lang="en-US" sz="2800" dirty="0">
                <a:latin typeface="Gill Sans MT"/>
                <a:cs typeface="Gill Sans MT"/>
              </a:rPr>
              <a:t>May make functions harder to read and understand</a:t>
            </a:r>
          </a:p>
          <a:p>
            <a:pPr lvl="1">
              <a:spcAft>
                <a:spcPts val="600"/>
              </a:spcAft>
            </a:pPr>
            <a:r>
              <a:rPr lang="en-US" sz="2800" dirty="0">
                <a:latin typeface="Gill Sans MT"/>
                <a:cs typeface="Gill Sans MT"/>
              </a:rPr>
              <a:t>Early return may be best solution in some cases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2654B-B36D-1B4D-A59E-3ED1A22D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84" y="2121474"/>
            <a:ext cx="7543551" cy="244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38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7119" y="1089558"/>
            <a:ext cx="8682404" cy="4511810"/>
          </a:xfrm>
        </p:spPr>
        <p:txBody>
          <a:bodyPr/>
          <a:lstStyle/>
          <a:p>
            <a:endParaRPr lang="en-US" sz="2800" dirty="0">
              <a:latin typeface="Gill Sans MT"/>
              <a:cs typeface="Gill Sans MT"/>
            </a:endParaRPr>
          </a:p>
          <a:p>
            <a:endParaRPr lang="en-US" sz="2800" dirty="0">
              <a:latin typeface="Gill Sans MT"/>
              <a:cs typeface="Gill Sans MT"/>
            </a:endParaRPr>
          </a:p>
          <a:p>
            <a:r>
              <a:rPr lang="en-US" sz="2800" dirty="0">
                <a:latin typeface="Gill Sans MT"/>
                <a:cs typeface="Gill Sans MT"/>
              </a:rPr>
              <a:t> </a:t>
            </a:r>
          </a:p>
          <a:p>
            <a:endParaRPr lang="en-US" sz="2800" dirty="0">
              <a:latin typeface="Gill Sans MT"/>
              <a:cs typeface="Gill Sans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 New"/>
                <a:cs typeface="Courier New"/>
              </a:rPr>
              <a:t>Return</a:t>
            </a:r>
            <a:r>
              <a:rPr lang="en-US" dirty="0"/>
              <a:t> – Don’t let this happen to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4260" y="3914075"/>
            <a:ext cx="835526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Gill Sans MT"/>
                <a:cs typeface="Gill Sans MT"/>
              </a:rPr>
              <a:t>What’s returned if n &gt;= 0?</a:t>
            </a:r>
          </a:p>
          <a:p>
            <a:pPr lvl="1">
              <a:spcAft>
                <a:spcPts val="1200"/>
              </a:spcAft>
            </a:pPr>
            <a:r>
              <a:rPr lang="en-US" sz="2800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result</a:t>
            </a:r>
            <a:r>
              <a:rPr lang="en-US" sz="2800" dirty="0">
                <a:latin typeface="Gill Sans MT"/>
                <a:cs typeface="Gill Sans MT"/>
              </a:rPr>
              <a:t>? </a:t>
            </a:r>
          </a:p>
          <a:p>
            <a:pPr lvl="1">
              <a:spcAft>
                <a:spcPts val="1200"/>
              </a:spcAft>
            </a:pPr>
            <a:r>
              <a:rPr lang="en-US" sz="2800" dirty="0">
                <a:latin typeface="Gill Sans MT"/>
                <a:cs typeface="Gill Sans MT"/>
              </a:rPr>
              <a:t>No!  No explicit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return</a:t>
            </a:r>
            <a:r>
              <a:rPr lang="en-US" sz="2800" dirty="0">
                <a:latin typeface="Gill Sans MT"/>
                <a:cs typeface="Gill Sans MT"/>
              </a:rPr>
              <a:t> statement returns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None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rgbClr val="00B050"/>
                </a:solidFill>
                <a:latin typeface="Gill Sans MT" panose="020B0502020104020203" pitchFamily="34" charset="77"/>
                <a:cs typeface="Courier New"/>
              </a:rPr>
              <a:t>Insure that all exit paths have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return</a:t>
            </a:r>
            <a:r>
              <a:rPr lang="en-US" sz="2800" dirty="0">
                <a:solidFill>
                  <a:srgbClr val="00B050"/>
                </a:solidFill>
                <a:latin typeface="Courier" pitchFamily="2" charset="0"/>
                <a:cs typeface="Courier New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Gill Sans MT" panose="020B0502020104020203" pitchFamily="34" charset="77"/>
                <a:cs typeface="Courier New"/>
              </a:rPr>
              <a:t>statements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D633C-48E5-0F41-94D0-FE593744E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0" y="1181017"/>
            <a:ext cx="60833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07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AC6E2C-BA5C-9145-96C1-F1A68B9A8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09" y="2026054"/>
            <a:ext cx="5930900" cy="23749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7119" y="1089558"/>
            <a:ext cx="8682404" cy="4511810"/>
          </a:xfrm>
        </p:spPr>
        <p:txBody>
          <a:bodyPr/>
          <a:lstStyle/>
          <a:p>
            <a:endParaRPr lang="en-US" sz="2800" dirty="0">
              <a:latin typeface="Gill Sans MT"/>
              <a:cs typeface="Gill Sans MT"/>
            </a:endParaRPr>
          </a:p>
          <a:p>
            <a:endParaRPr lang="en-US" sz="2800" dirty="0">
              <a:latin typeface="Gill Sans MT"/>
              <a:cs typeface="Gill Sans MT"/>
            </a:endParaRPr>
          </a:p>
          <a:p>
            <a:r>
              <a:rPr lang="en-US" sz="2800" dirty="0">
                <a:latin typeface="Gill Sans MT"/>
                <a:cs typeface="Gill Sans MT"/>
              </a:rPr>
              <a:t> </a:t>
            </a:r>
          </a:p>
          <a:p>
            <a:endParaRPr lang="en-US" sz="2800" dirty="0">
              <a:latin typeface="Gill Sans MT"/>
              <a:cs typeface="Gill Sans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Return</a:t>
            </a:r>
            <a:r>
              <a:rPr lang="en-US" dirty="0"/>
              <a:t> – Don’t forget me!!!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4631" y="1443789"/>
            <a:ext cx="835526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Gill Sans MT"/>
                <a:cs typeface="Gill Sans MT"/>
              </a:rPr>
              <a:t>What’s wrong with this code?</a:t>
            </a:r>
          </a:p>
          <a:p>
            <a:endParaRPr lang="en-US" sz="2000" dirty="0">
              <a:solidFill>
                <a:srgbClr val="3366FF"/>
              </a:solidFill>
              <a:latin typeface="Courier New"/>
              <a:cs typeface="Courier New"/>
            </a:endParaRPr>
          </a:p>
          <a:p>
            <a:endParaRPr lang="en-US" sz="2000" dirty="0">
              <a:solidFill>
                <a:srgbClr val="3366FF"/>
              </a:solidFill>
              <a:latin typeface="Courier New"/>
              <a:cs typeface="Courier New"/>
            </a:endParaRPr>
          </a:p>
          <a:p>
            <a:endParaRPr lang="en-US" sz="2000" dirty="0">
              <a:solidFill>
                <a:srgbClr val="3366FF"/>
              </a:solidFill>
              <a:latin typeface="Courier New"/>
              <a:cs typeface="Courier New"/>
            </a:endParaRPr>
          </a:p>
          <a:p>
            <a:endParaRPr lang="en-US" sz="2000" dirty="0">
              <a:solidFill>
                <a:srgbClr val="3366FF"/>
              </a:solidFill>
              <a:latin typeface="Courier New"/>
              <a:cs typeface="Courier New"/>
            </a:endParaRPr>
          </a:p>
          <a:p>
            <a:endParaRPr lang="en-US" sz="2000" dirty="0">
              <a:solidFill>
                <a:srgbClr val="3366FF"/>
              </a:solidFill>
              <a:latin typeface="Courier New"/>
              <a:cs typeface="Courier New"/>
            </a:endParaRPr>
          </a:p>
          <a:p>
            <a:endParaRPr lang="en-US" sz="2000" dirty="0">
              <a:solidFill>
                <a:srgbClr val="3366FF"/>
              </a:solidFill>
              <a:latin typeface="Courier New"/>
              <a:cs typeface="Courier New"/>
            </a:endParaRPr>
          </a:p>
          <a:p>
            <a:pPr>
              <a:spcAft>
                <a:spcPts val="1200"/>
              </a:spcAft>
            </a:pPr>
            <a:endParaRPr lang="en-US" sz="2800" dirty="0">
              <a:latin typeface="Gill Sans MT"/>
              <a:cs typeface="Gill Sans M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Gill Sans MT"/>
                <a:cs typeface="Gill Sans MT"/>
              </a:rPr>
              <a:t>Be alert for unreachable statements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latin typeface="Gill Sans MT"/>
                <a:cs typeface="Gill Sans MT"/>
              </a:rPr>
              <a:t>Static analysis tools can help to find these problems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6611155" y="3213504"/>
            <a:ext cx="2438893" cy="676381"/>
          </a:xfrm>
          <a:prstGeom prst="wedgeRoundRectCallout">
            <a:avLst>
              <a:gd name="adj1" fmla="val -61898"/>
              <a:gd name="adj2" fmla="val -53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These statements will never be executed</a:t>
            </a:r>
          </a:p>
        </p:txBody>
      </p:sp>
    </p:spTree>
    <p:extLst>
      <p:ext uri="{BB962C8B-B14F-4D97-AF65-F5344CB8AC3E}">
        <p14:creationId xmlns:p14="http://schemas.microsoft.com/office/powerpoint/2010/main" val="288998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0EA8F6-6189-A74F-A58D-DD32EBF3E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32" y="2474259"/>
            <a:ext cx="3139683" cy="364678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41232" y="1200419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</a:t>
            </a:r>
            <a:r>
              <a:rPr lang="en-US" sz="24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conditional: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1..n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n+1</a:t>
            </a:r>
            <a:endParaRPr lang="en-US" sz="2800" baseline="-250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While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706310" y="3052975"/>
            <a:ext cx="3468024" cy="1244674"/>
          </a:xfrm>
          <a:prstGeom prst="wedgeRoundRectCallout">
            <a:avLst>
              <a:gd name="adj1" fmla="val -66026"/>
              <a:gd name="adj2" fmla="val -3983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Verify that the Boolean expression becomes </a:t>
            </a:r>
            <a:r>
              <a:rPr lang="en-US" sz="2000" b="1" dirty="0">
                <a:solidFill>
                  <a:schemeClr val="bg1"/>
                </a:solidFill>
                <a:ea typeface="Courier New" charset="0"/>
                <a:cs typeface="Courier New" charset="0"/>
              </a:rPr>
              <a:t>False</a:t>
            </a:r>
            <a:r>
              <a:rPr lang="en-US" sz="2000" b="1" dirty="0">
                <a:solidFill>
                  <a:schemeClr val="bg1"/>
                </a:solidFill>
              </a:rPr>
              <a:t> to avoid infinite loops</a:t>
            </a:r>
          </a:p>
        </p:txBody>
      </p:sp>
    </p:spTree>
    <p:extLst>
      <p:ext uri="{BB962C8B-B14F-4D97-AF65-F5344CB8AC3E}">
        <p14:creationId xmlns:p14="http://schemas.microsoft.com/office/powerpoint/2010/main" val="2984946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79B445-79BD-4746-ACDA-8D2389D8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75" y="1697197"/>
            <a:ext cx="8256494" cy="434608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44899"/>
            <a:ext cx="89289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Write a function to calculate the sum of a range of integers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Write a function</a:t>
            </a:r>
            <a:r>
              <a:rPr lang="is-IS" dirty="0">
                <a:latin typeface="Gill Sans MT"/>
                <a:cs typeface="Gill Sans MT"/>
              </a:rPr>
              <a:t>…</a:t>
            </a:r>
            <a:r>
              <a:rPr lang="en-US" dirty="0">
                <a:latin typeface="Gill Sans MT"/>
                <a:cs typeface="Gill Sans MT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580322" y="3300804"/>
            <a:ext cx="3396163" cy="707693"/>
          </a:xfrm>
          <a:prstGeom prst="wedgeRoundRectCallout">
            <a:avLst>
              <a:gd name="adj1" fmla="val -65171"/>
              <a:gd name="adj2" fmla="val -193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What if start &gt;= end?</a:t>
            </a:r>
          </a:p>
        </p:txBody>
      </p:sp>
    </p:spTree>
    <p:extLst>
      <p:ext uri="{BB962C8B-B14F-4D97-AF65-F5344CB8AC3E}">
        <p14:creationId xmlns:p14="http://schemas.microsoft.com/office/powerpoint/2010/main" val="2847249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FC404-6B22-8747-B98D-700E1A1096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D523D-A86E-484B-8264-FD375122A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117" y="1497105"/>
            <a:ext cx="3825214" cy="4331714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5D2D97E6-A259-2044-863F-E5307362D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Just for fun…</a:t>
            </a:r>
          </a:p>
        </p:txBody>
      </p:sp>
    </p:spTree>
    <p:extLst>
      <p:ext uri="{BB962C8B-B14F-4D97-AF65-F5344CB8AC3E}">
        <p14:creationId xmlns:p14="http://schemas.microsoft.com/office/powerpoint/2010/main" val="2429118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68907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Sometimes you want to break out of the middle, rather than the top, of a loop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break</a:t>
            </a:r>
            <a:r>
              <a:rPr lang="en-US" sz="2600" dirty="0">
                <a:latin typeface="+mn-lt"/>
                <a:ea typeface="ＭＳ Ｐゴシック" charset="0"/>
                <a:cs typeface="ＭＳ Ｐゴシック" charset="0"/>
              </a:rPr>
              <a:t> leaves the loop and execution moves to the first line following the while block</a:t>
            </a: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Break </a:t>
            </a:r>
            <a:r>
              <a:rPr lang="en-US" dirty="0">
                <a:latin typeface="Gill Sans MT"/>
                <a:cs typeface="Gill Sans MT"/>
              </a:rPr>
              <a:t>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82A11-2CC1-B640-B038-B7AC36A79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259" y="2357345"/>
            <a:ext cx="39116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22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68907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does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not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include a do while statement…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… but it’s easy to simulate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do while?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41444-9134-4C44-A2D1-62C179B12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588932"/>
            <a:ext cx="84963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30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689074" cy="451181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for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loops iterate through sequences 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has many different sequences, e.g. lists, 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dicts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, tuples, strings, ranges, generators, …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for</a:t>
            </a:r>
            <a:r>
              <a:rPr lang="en-US" dirty="0">
                <a:latin typeface="Courier New"/>
                <a:cs typeface="Courier New"/>
              </a:rPr>
              <a:t> loops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85951-DA24-FC45-8530-5EBD5886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94" y="2066738"/>
            <a:ext cx="86106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2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5" y="1295459"/>
            <a:ext cx="7382494" cy="4511810"/>
          </a:xfrm>
        </p:spPr>
        <p:txBody>
          <a:bodyPr/>
          <a:lstStyle/>
          <a:p>
            <a:r>
              <a:rPr lang="en-US" sz="2800" dirty="0">
                <a:latin typeface="Courier" pitchFamily="2" charset="0"/>
                <a:ea typeface="ＭＳ Ｐゴシック" charset="0"/>
                <a:cs typeface="ＭＳ Ｐゴシック" charset="0"/>
              </a:rPr>
              <a:t>for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loops iterate through sequences 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What about a range of 0 to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n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?</a:t>
            </a:r>
          </a:p>
          <a:p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dirty="0"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range(limit) 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returns a sequence of integers from </a:t>
            </a:r>
            <a:r>
              <a:rPr lang="en-US" sz="2600" dirty="0">
                <a:solidFill>
                  <a:srgbClr val="0070C0"/>
                </a:solidFill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0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up to, but </a:t>
            </a:r>
            <a:r>
              <a:rPr lang="en-US" sz="2600" b="1" i="1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not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including,</a:t>
            </a: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limit</a:t>
            </a:r>
            <a:r>
              <a:rPr lang="en-US" sz="2800" dirty="0">
                <a:latin typeface="Courier" pitchFamily="2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Courier New"/>
              </a:rPr>
              <a:t>for (</a:t>
            </a:r>
            <a:r>
              <a:rPr lang="en-US" dirty="0" err="1">
                <a:latin typeface="Courier" pitchFamily="2" charset="0"/>
                <a:cs typeface="Courier New"/>
              </a:rPr>
              <a:t>i</a:t>
            </a:r>
            <a:r>
              <a:rPr lang="en-US" dirty="0">
                <a:latin typeface="Courier" pitchFamily="2" charset="0"/>
                <a:cs typeface="Courier New"/>
              </a:rPr>
              <a:t> = 0; </a:t>
            </a:r>
            <a:r>
              <a:rPr lang="en-US" dirty="0" err="1">
                <a:latin typeface="Courier" pitchFamily="2" charset="0"/>
                <a:cs typeface="Courier New"/>
              </a:rPr>
              <a:t>i</a:t>
            </a:r>
            <a:r>
              <a:rPr lang="en-US" dirty="0">
                <a:latin typeface="Courier" pitchFamily="2" charset="0"/>
                <a:cs typeface="Courier New"/>
              </a:rPr>
              <a:t> &lt; 3; </a:t>
            </a:r>
            <a:r>
              <a:rPr lang="en-US" dirty="0" err="1">
                <a:latin typeface="Courier" pitchFamily="2" charset="0"/>
                <a:cs typeface="Courier New"/>
              </a:rPr>
              <a:t>i</a:t>
            </a:r>
            <a:r>
              <a:rPr lang="en-US" dirty="0">
                <a:latin typeface="Courier" pitchFamily="2" charset="0"/>
                <a:cs typeface="Courier New"/>
              </a:rPr>
              <a:t>++){ }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89654-3DEB-744E-9D9B-35E7B9DFE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24" y="2591920"/>
            <a:ext cx="4013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46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CA6E3F3-879C-E546-8187-672C5D5B6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96" y="1663302"/>
            <a:ext cx="4009908" cy="454509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396D7DB-B341-7447-9ACC-6B8EAA2D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44D92-B767-5D40-B00E-7E6FA4FD7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7052C49-F84E-614C-8813-0D154D6597A7}"/>
              </a:ext>
            </a:extLst>
          </p:cNvPr>
          <p:cNvSpPr/>
          <p:nvPr/>
        </p:nvSpPr>
        <p:spPr>
          <a:xfrm>
            <a:off x="4317381" y="1762403"/>
            <a:ext cx="2763861" cy="443578"/>
          </a:xfrm>
          <a:prstGeom prst="wedgeRoundRectCallout">
            <a:avLst>
              <a:gd name="adj1" fmla="val -79875"/>
              <a:gd name="adj2" fmla="val 1287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a list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5E6E1E3-B3CE-7D40-AD7D-85D8ABF18A9D}"/>
              </a:ext>
            </a:extLst>
          </p:cNvPr>
          <p:cNvSpPr/>
          <p:nvPr/>
        </p:nvSpPr>
        <p:spPr>
          <a:xfrm>
            <a:off x="3048012" y="2367605"/>
            <a:ext cx="3606960" cy="599736"/>
          </a:xfrm>
          <a:prstGeom prst="wedgeRoundRectCallout">
            <a:avLst>
              <a:gd name="adj1" fmla="val -70324"/>
              <a:gd name="adj2" fmla="val -778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Access individual elements with slices offset from 0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7FECDE9-9D36-7B47-814A-DBAB04E77DCD}"/>
              </a:ext>
            </a:extLst>
          </p:cNvPr>
          <p:cNvSpPr/>
          <p:nvPr/>
        </p:nvSpPr>
        <p:spPr>
          <a:xfrm>
            <a:off x="3493814" y="4112609"/>
            <a:ext cx="4410997" cy="443578"/>
          </a:xfrm>
          <a:prstGeom prst="wedgeRoundRectCallout">
            <a:avLst>
              <a:gd name="adj1" fmla="val -62508"/>
              <a:gd name="adj2" fmla="val -35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Append items to the end of the list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D35AC2B-B7CC-A845-9D34-93E4AA9FCDDF}"/>
              </a:ext>
            </a:extLst>
          </p:cNvPr>
          <p:cNvSpPr/>
          <p:nvPr/>
        </p:nvSpPr>
        <p:spPr>
          <a:xfrm>
            <a:off x="3493814" y="4900952"/>
            <a:ext cx="4410997" cy="443578"/>
          </a:xfrm>
          <a:prstGeom prst="wedgeRoundRectCallout">
            <a:avLst>
              <a:gd name="adj1" fmla="val -61488"/>
              <a:gd name="adj2" fmla="val -3731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Iterate through the elements in the list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EFB63AA-68A1-F748-BA9D-7A6E49223502}"/>
              </a:ext>
            </a:extLst>
          </p:cNvPr>
          <p:cNvSpPr/>
          <p:nvPr/>
        </p:nvSpPr>
        <p:spPr>
          <a:xfrm>
            <a:off x="2633823" y="3390041"/>
            <a:ext cx="3606960" cy="599736"/>
          </a:xfrm>
          <a:prstGeom prst="wedgeRoundRectCallout">
            <a:avLst>
              <a:gd name="adj1" fmla="val -61597"/>
              <a:gd name="adj2" fmla="val -753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the list with slices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9DBC2E-A4A1-C442-894D-C7552235981E}"/>
              </a:ext>
            </a:extLst>
          </p:cNvPr>
          <p:cNvSpPr txBox="1"/>
          <p:nvPr/>
        </p:nvSpPr>
        <p:spPr>
          <a:xfrm>
            <a:off x="427396" y="1021976"/>
            <a:ext cx="8651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Lists hold arbitrary, ordered values of different types </a:t>
            </a:r>
          </a:p>
        </p:txBody>
      </p:sp>
    </p:spTree>
    <p:extLst>
      <p:ext uri="{BB962C8B-B14F-4D97-AF65-F5344CB8AC3E}">
        <p14:creationId xmlns:p14="http://schemas.microsoft.com/office/powerpoint/2010/main" val="1839399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6D7DB-B341-7447-9ACC-6B8EAA2D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an item in a collection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44D92-B767-5D40-B00E-7E6FA4FD7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FA7B70-533B-4440-B514-8041D04A71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676" y="1815353"/>
            <a:ext cx="3468487" cy="3025588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7B7C026E-4D1E-634C-B265-A285B125A7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5094" y="1815353"/>
            <a:ext cx="476558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 need to find my friend Nanda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 can knock on every door until I find him …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… or I can look up his address and go directly to the right door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Dictionaries map keys to values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Nanda          Apt 5B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33DFA36-52AC-C14B-A00A-137EBB8C3B39}"/>
              </a:ext>
            </a:extLst>
          </p:cNvPr>
          <p:cNvSpPr/>
          <p:nvPr/>
        </p:nvSpPr>
        <p:spPr>
          <a:xfrm>
            <a:off x="1963271" y="5109884"/>
            <a:ext cx="457200" cy="33617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6373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63AA23-6D67-064B-8390-364D09F2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dict</a:t>
            </a:r>
            <a:r>
              <a:rPr lang="en-US" dirty="0"/>
              <a:t> maps a key to a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4BD06-B6E7-3942-B5BE-F6C2F2ADE4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9B02A-123A-BC40-A023-5E0FF7CC4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124262"/>
            <a:ext cx="6831684" cy="5062096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479207B-022E-A548-9B2E-3E72C2DE7580}"/>
              </a:ext>
            </a:extLst>
          </p:cNvPr>
          <p:cNvSpPr/>
          <p:nvPr/>
        </p:nvSpPr>
        <p:spPr>
          <a:xfrm>
            <a:off x="6129765" y="1823684"/>
            <a:ext cx="2763861" cy="443578"/>
          </a:xfrm>
          <a:prstGeom prst="wedgeRoundRectCallout">
            <a:avLst>
              <a:gd name="adj1" fmla="val -88011"/>
              <a:gd name="adj2" fmla="val -5133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Initialize a </a:t>
            </a:r>
            <a:r>
              <a:rPr lang="en-US" sz="2000" dirty="0" err="1">
                <a:solidFill>
                  <a:schemeClr val="bg1"/>
                </a:solidFill>
              </a:rPr>
              <a:t>dict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AF929BE-D0E4-E449-B4A7-780D7E48B401}"/>
              </a:ext>
            </a:extLst>
          </p:cNvPr>
          <p:cNvSpPr/>
          <p:nvPr/>
        </p:nvSpPr>
        <p:spPr>
          <a:xfrm>
            <a:off x="3830370" y="2342212"/>
            <a:ext cx="4084437" cy="443578"/>
          </a:xfrm>
          <a:prstGeom prst="wedgeRoundRectCallout">
            <a:avLst>
              <a:gd name="adj1" fmla="val -69408"/>
              <a:gd name="adj2" fmla="val -13919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key to retrieve associated value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C9630AB-9AD3-BC49-94D4-533C5BC74B49}"/>
              </a:ext>
            </a:extLst>
          </p:cNvPr>
          <p:cNvSpPr/>
          <p:nvPr/>
        </p:nvSpPr>
        <p:spPr>
          <a:xfrm>
            <a:off x="4809189" y="3211732"/>
            <a:ext cx="4084437" cy="443578"/>
          </a:xfrm>
          <a:prstGeom prst="wedgeRoundRectCallout">
            <a:avLst>
              <a:gd name="adj1" fmla="val -76014"/>
              <a:gd name="adj2" fmla="val -3443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Add new key/value pairs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6C242B4-04F8-EA4D-80EA-2330F82C503C}"/>
              </a:ext>
            </a:extLst>
          </p:cNvPr>
          <p:cNvSpPr/>
          <p:nvPr/>
        </p:nvSpPr>
        <p:spPr>
          <a:xfrm>
            <a:off x="4809189" y="5103864"/>
            <a:ext cx="4084437" cy="443578"/>
          </a:xfrm>
          <a:prstGeom prst="wedgeRoundRectCallout">
            <a:avLst>
              <a:gd name="adj1" fmla="val -49222"/>
              <a:gd name="adj2" fmla="val -16623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Iterate through key/value pairs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8D7D9A7-B261-814F-BB1F-38A0468742F0}"/>
              </a:ext>
            </a:extLst>
          </p:cNvPr>
          <p:cNvSpPr/>
          <p:nvPr/>
        </p:nvSpPr>
        <p:spPr>
          <a:xfrm>
            <a:off x="4809188" y="5660329"/>
            <a:ext cx="4084437" cy="443578"/>
          </a:xfrm>
          <a:prstGeom prst="wedgeRoundRectCallout">
            <a:avLst>
              <a:gd name="adj1" fmla="val -103172"/>
              <a:gd name="adj2" fmla="val -5471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order is undefined…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6ACA788-8042-5842-B4EC-DB7A832E51DA}"/>
              </a:ext>
            </a:extLst>
          </p:cNvPr>
          <p:cNvSpPr/>
          <p:nvPr/>
        </p:nvSpPr>
        <p:spPr>
          <a:xfrm>
            <a:off x="1066509" y="902473"/>
            <a:ext cx="1301937" cy="443578"/>
          </a:xfrm>
          <a:prstGeom prst="wedgeRoundRectCallout">
            <a:avLst>
              <a:gd name="adj1" fmla="val 89301"/>
              <a:gd name="adj2" fmla="val 7708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Key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B1A8B89-7197-C34D-878B-193C3841C789}"/>
              </a:ext>
            </a:extLst>
          </p:cNvPr>
          <p:cNvSpPr/>
          <p:nvPr/>
        </p:nvSpPr>
        <p:spPr>
          <a:xfrm>
            <a:off x="3957639" y="902473"/>
            <a:ext cx="1301937" cy="443578"/>
          </a:xfrm>
          <a:prstGeom prst="wedgeRoundRectCallout">
            <a:avLst>
              <a:gd name="adj1" fmla="val -52318"/>
              <a:gd name="adj2" fmla="val 7370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022315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Typical Python Program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1175560"/>
            <a:ext cx="7630007" cy="483154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239100" y="2031330"/>
            <a:ext cx="3784607" cy="481265"/>
          </a:xfrm>
          <a:prstGeom prst="wedgeRoundRectCallout">
            <a:avLst>
              <a:gd name="adj1" fmla="val -59165"/>
              <a:gd name="adj2" fmla="val 1665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Docstring</a:t>
            </a:r>
            <a:r>
              <a:rPr lang="en-US" sz="2000" dirty="0">
                <a:solidFill>
                  <a:schemeClr val="bg1"/>
                </a:solidFill>
              </a:rPr>
              <a:t> to describe the file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759800" y="2887100"/>
            <a:ext cx="3948769" cy="481265"/>
          </a:xfrm>
          <a:prstGeom prst="wedgeRoundRectCallout">
            <a:avLst>
              <a:gd name="adj1" fmla="val -56145"/>
              <a:gd name="adj2" fmla="val 377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Functions with </a:t>
            </a:r>
            <a:r>
              <a:rPr lang="en-US" sz="2000" dirty="0" err="1">
                <a:solidFill>
                  <a:schemeClr val="bg1"/>
                </a:solidFill>
              </a:rPr>
              <a:t>docstrings</a:t>
            </a:r>
            <a:r>
              <a:rPr lang="en-US" sz="2000" dirty="0">
                <a:solidFill>
                  <a:schemeClr val="bg1"/>
                </a:solidFill>
              </a:rPr>
              <a:t> and logic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944857" y="3852704"/>
            <a:ext cx="3948769" cy="635579"/>
          </a:xfrm>
          <a:prstGeom prst="wedgeRoundRectCallout">
            <a:avLst>
              <a:gd name="adj1" fmla="val -56145"/>
              <a:gd name="adj2" fmla="val 377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main() function with test cases and </a:t>
            </a:r>
            <a:r>
              <a:rPr lang="en-US" sz="2000">
                <a:solidFill>
                  <a:schemeClr val="bg1"/>
                </a:solidFill>
              </a:rPr>
              <a:t>user interaction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3738357" y="5295901"/>
            <a:ext cx="3948769" cy="635579"/>
          </a:xfrm>
          <a:prstGeom prst="wedgeRoundRectCallout">
            <a:avLst>
              <a:gd name="adj1" fmla="val -56145"/>
              <a:gd name="adj2" fmla="val 377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Invoke main()</a:t>
            </a:r>
          </a:p>
        </p:txBody>
      </p:sp>
    </p:spTree>
    <p:extLst>
      <p:ext uri="{BB962C8B-B14F-4D97-AF65-F5344CB8AC3E}">
        <p14:creationId xmlns:p14="http://schemas.microsoft.com/office/powerpoint/2010/main" val="20662753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63AA23-6D67-064B-8390-364D09F2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all?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4BD06-B6E7-3942-B5BE-F6C2F2ADE4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AE979106-C987-F049-B3FC-C0E627DAE9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113" y="10334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has many more features that we’ll explore throughout the semester but this gives you enough to get started on your journey to becoming a Pythonista…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F946D6-DA2E-9340-9B22-6C7E9F860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230" y="2425412"/>
            <a:ext cx="3363259" cy="361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086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334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Code lives forever so make it readable and maintainable</a:t>
            </a: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Good comments are critical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Don’t explain the obvious but do explain subtleties 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Include a comment at the top to explain the problem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Explain major sections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Use meaningful variable names</a:t>
            </a: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Use consistent white space/blanks</a:t>
            </a:r>
          </a:p>
          <a:p>
            <a:pPr lvl="1">
              <a:spcAft>
                <a:spcPts val="600"/>
              </a:spcAft>
            </a:pPr>
            <a:r>
              <a:rPr lang="en-US" sz="2400" dirty="0" err="1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var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= value</a:t>
            </a:r>
          </a:p>
          <a:p>
            <a:pPr lvl="1"/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Blank lines between sections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We’ll explore more formal guidelines later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Coding style guidelines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0" y="3289350"/>
            <a:ext cx="2692399" cy="20871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1042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Say hello!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Python is an interpreted language 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Commands are parsed and executed interactively</a:t>
            </a:r>
          </a:p>
          <a:p>
            <a:pPr lvl="1"/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No need to compile</a:t>
            </a: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If you’re unsure of what Python would do, try it!!!</a:t>
            </a: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Designing Python experiments is a critical skill</a:t>
            </a: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Talking to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061411" y="1591179"/>
            <a:ext cx="2928346" cy="767941"/>
          </a:xfrm>
          <a:prstGeom prst="wedgeRoundRectCallout">
            <a:avLst>
              <a:gd name="adj1" fmla="val -64416"/>
              <a:gd name="adj2" fmla="val 2047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cs typeface="Courier New"/>
              </a:rPr>
              <a:t>You type the stuff in the grey 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7E988F-88D4-9946-9961-7A608AEAF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394" y="1692602"/>
            <a:ext cx="3568700" cy="12700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811459" y="2657391"/>
            <a:ext cx="2979086" cy="497805"/>
          </a:xfrm>
          <a:prstGeom prst="wedgeRoundRectCallout">
            <a:avLst>
              <a:gd name="adj1" fmla="val -74032"/>
              <a:gd name="adj2" fmla="val -4548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  <a:cs typeface="Courier New"/>
              </a:rPr>
              <a:t>Output from Python</a:t>
            </a:r>
          </a:p>
        </p:txBody>
      </p:sp>
    </p:spTree>
    <p:extLst>
      <p:ext uri="{BB962C8B-B14F-4D97-AF65-F5344CB8AC3E}">
        <p14:creationId xmlns:p14="http://schemas.microsoft.com/office/powerpoint/2010/main" val="41941116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9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0100" y="1498600"/>
            <a:ext cx="3124200" cy="182245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41225" y="1323304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You’re ready to write Python code!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Alternatives for interacting with Python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Type into the Python interpreter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Create a .py file in a text editor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Use an Integrated Development Environment (IDE)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Your choice, but an IDE will be easiest and most efficient after a short learning curve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Many IDEs available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PyScripter, IDLE, Canopy, </a:t>
            </a:r>
            <a:r>
              <a:rPr lang="en-US" sz="2600" dirty="0" err="1">
                <a:latin typeface="Gill Sans MT" charset="0"/>
                <a:ea typeface="ＭＳ Ｐゴシック" charset="0"/>
                <a:cs typeface="ＭＳ Ｐゴシック" charset="0"/>
              </a:rPr>
              <a:t>PyCharm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, VS Code, Jupyter, </a:t>
            </a:r>
            <a:r>
              <a:rPr lang="is-IS" sz="26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688388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Integrated Development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905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5" y="1230676"/>
            <a:ext cx="8251174" cy="48383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867302" y="2818523"/>
            <a:ext cx="1390923" cy="506460"/>
          </a:xfrm>
          <a:prstGeom prst="wedgeRoundRectCallout">
            <a:avLst>
              <a:gd name="adj1" fmla="val -53703"/>
              <a:gd name="adj2" fmla="val -1130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Variable explorer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806340" y="4247850"/>
            <a:ext cx="1390923" cy="506460"/>
          </a:xfrm>
          <a:prstGeom prst="wedgeRoundRectCallou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Python Console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2501802" y="2125694"/>
            <a:ext cx="1390923" cy="506460"/>
          </a:xfrm>
          <a:prstGeom prst="wedgeRoundRectCallout">
            <a:avLst>
              <a:gd name="adj1" fmla="val -84747"/>
              <a:gd name="adj2" fmla="val 173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Code Editor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2288372" y="5232329"/>
            <a:ext cx="1390923" cy="506460"/>
          </a:xfrm>
          <a:prstGeom prst="wedgeRoundRectCallout">
            <a:avLst>
              <a:gd name="adj1" fmla="val -66486"/>
              <a:gd name="adj2" fmla="val -704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Program   input/</a:t>
            </a:r>
            <a:r>
              <a:rPr lang="en-US" sz="1400" dirty="0" err="1">
                <a:solidFill>
                  <a:schemeClr val="bg1"/>
                </a:solidFill>
              </a:rPr>
              <a:t>outut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1427909" y="815458"/>
            <a:ext cx="1390923" cy="506460"/>
          </a:xfrm>
          <a:prstGeom prst="wedgeRoundRectCallout">
            <a:avLst>
              <a:gd name="adj1" fmla="val -84746"/>
              <a:gd name="adj2" fmla="val 9259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Save program file changes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371788" y="664843"/>
            <a:ext cx="1390923" cy="506460"/>
          </a:xfrm>
          <a:prstGeom prst="wedgeRoundRectCallout">
            <a:avLst>
              <a:gd name="adj1" fmla="val -92965"/>
              <a:gd name="adj2" fmla="val 951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Run your program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6400702" y="4443756"/>
            <a:ext cx="1390923" cy="506460"/>
          </a:xfrm>
          <a:prstGeom prst="wedgeRoundRectCallout">
            <a:avLst>
              <a:gd name="adj1" fmla="val 8385"/>
              <a:gd name="adj2" fmla="val 1276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Stack Trace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5867301" y="456658"/>
            <a:ext cx="1924324" cy="960980"/>
          </a:xfrm>
          <a:prstGeom prst="wedgeRoundRectCallout">
            <a:avLst>
              <a:gd name="adj1" fmla="val 10211"/>
              <a:gd name="adj2" fmla="val 2319"/>
              <a:gd name="adj3" fmla="val 16667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Free version of Canopy </a:t>
            </a:r>
            <a:r>
              <a:rPr lang="en-US" sz="1400" dirty="0">
                <a:solidFill>
                  <a:schemeClr val="bg1"/>
                </a:solidFill>
              </a:rPr>
              <a:t>does NOT include debugger</a:t>
            </a:r>
          </a:p>
        </p:txBody>
      </p:sp>
    </p:spTree>
    <p:extLst>
      <p:ext uri="{BB962C8B-B14F-4D97-AF65-F5344CB8AC3E}">
        <p14:creationId xmlns:p14="http://schemas.microsoft.com/office/powerpoint/2010/main" val="3316918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69" y="906320"/>
            <a:ext cx="6613158" cy="524048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427908" y="2424237"/>
            <a:ext cx="1390923" cy="506460"/>
          </a:xfrm>
          <a:prstGeom prst="wedgeRoundRectCallout">
            <a:avLst>
              <a:gd name="adj1" fmla="val -53703"/>
              <a:gd name="adj2" fmla="val -1130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Variable explorer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431895" y="3063093"/>
            <a:ext cx="1390923" cy="506460"/>
          </a:xfrm>
          <a:prstGeom prst="wedgeRoundRectCallout">
            <a:avLst>
              <a:gd name="adj1" fmla="val -84747"/>
              <a:gd name="adj2" fmla="val 173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Code Editor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040972" y="5219629"/>
            <a:ext cx="1390923" cy="506460"/>
          </a:xfrm>
          <a:prstGeom prst="wedgeRoundRectCallout">
            <a:avLst>
              <a:gd name="adj1" fmla="val -66486"/>
              <a:gd name="adj2" fmla="val -704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Program   input/</a:t>
            </a:r>
            <a:r>
              <a:rPr lang="en-US" sz="1400" dirty="0" err="1">
                <a:solidFill>
                  <a:schemeClr val="bg1"/>
                </a:solidFill>
              </a:rPr>
              <a:t>outut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5136779" y="915798"/>
            <a:ext cx="1556121" cy="1133522"/>
          </a:xfrm>
          <a:prstGeom prst="wedgeRoundRectCallout">
            <a:avLst>
              <a:gd name="adj1" fmla="val -85232"/>
              <a:gd name="adj2" fmla="val -251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Run your program, step through the code, </a:t>
            </a:r>
            <a:r>
              <a:rPr lang="mr-IN" sz="1400" dirty="0">
                <a:solidFill>
                  <a:schemeClr val="bg1"/>
                </a:solidFill>
              </a:rPr>
              <a:t>…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36985" y="3809738"/>
            <a:ext cx="1390923" cy="506460"/>
          </a:xfrm>
          <a:prstGeom prst="wedgeRoundRectCallout">
            <a:avLst>
              <a:gd name="adj1" fmla="val 79604"/>
              <a:gd name="adj2" fmla="val -5034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Stack Trace</a:t>
            </a:r>
          </a:p>
        </p:txBody>
      </p:sp>
    </p:spTree>
    <p:extLst>
      <p:ext uri="{BB962C8B-B14F-4D97-AF65-F5344CB8AC3E}">
        <p14:creationId xmlns:p14="http://schemas.microsoft.com/office/powerpoint/2010/main" val="8553515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025" y="1009839"/>
            <a:ext cx="4933574" cy="511942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PyCharm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288208" y="5219629"/>
            <a:ext cx="1390923" cy="506460"/>
          </a:xfrm>
          <a:prstGeom prst="wedgeRoundRectCallout">
            <a:avLst>
              <a:gd name="adj1" fmla="val -53703"/>
              <a:gd name="adj2" fmla="val -1130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Variable explorer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717826" y="2812173"/>
            <a:ext cx="1390923" cy="506460"/>
          </a:xfrm>
          <a:prstGeom prst="wedgeRoundRectCallout">
            <a:avLst>
              <a:gd name="adj1" fmla="val -84747"/>
              <a:gd name="adj2" fmla="val 173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Code Editor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040972" y="5219629"/>
            <a:ext cx="1390923" cy="506460"/>
          </a:xfrm>
          <a:prstGeom prst="wedgeRoundRectCallout">
            <a:avLst>
              <a:gd name="adj1" fmla="val -66486"/>
              <a:gd name="adj2" fmla="val -704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Program   input/</a:t>
            </a:r>
            <a:r>
              <a:rPr lang="en-US" sz="1400" dirty="0" err="1">
                <a:solidFill>
                  <a:schemeClr val="bg1"/>
                </a:solidFill>
              </a:rPr>
              <a:t>outut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5136779" y="915798"/>
            <a:ext cx="1556121" cy="1133522"/>
          </a:xfrm>
          <a:prstGeom prst="wedgeRoundRectCallout">
            <a:avLst>
              <a:gd name="adj1" fmla="val -85232"/>
              <a:gd name="adj2" fmla="val -251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Run your program, step through the code, </a:t>
            </a:r>
            <a:r>
              <a:rPr lang="mr-IN" sz="1400" dirty="0">
                <a:solidFill>
                  <a:schemeClr val="bg1"/>
                </a:solidFill>
              </a:rPr>
              <a:t>…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-286442" y="4330438"/>
            <a:ext cx="1390923" cy="506460"/>
          </a:xfrm>
          <a:prstGeom prst="wedgeRoundRectCallout">
            <a:avLst>
              <a:gd name="adj1" fmla="val 79604"/>
              <a:gd name="adj2" fmla="val -5034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Stack Trace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6261099" y="2812172"/>
            <a:ext cx="2447469" cy="1620128"/>
          </a:xfrm>
          <a:prstGeom prst="wedgeRoundRectCallout">
            <a:avLst>
              <a:gd name="adj1" fmla="val -48506"/>
              <a:gd name="adj2" fmla="val -18436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PyCharm</a:t>
            </a:r>
            <a:r>
              <a:rPr lang="en-US" sz="1400" dirty="0">
                <a:solidFill>
                  <a:schemeClr val="bg1"/>
                </a:solidFill>
              </a:rPr>
              <a:t> is VERY powerful and includes many powerful features but may be harder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1620976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013" y="915798"/>
            <a:ext cx="5640309" cy="516750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3294160" y="3497239"/>
            <a:ext cx="1390923" cy="506460"/>
          </a:xfrm>
          <a:prstGeom prst="wedgeRoundRectCallout">
            <a:avLst>
              <a:gd name="adj1" fmla="val -84747"/>
              <a:gd name="adj2" fmla="val 173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Code Cell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3609172" y="4887231"/>
            <a:ext cx="1470828" cy="863671"/>
          </a:xfrm>
          <a:prstGeom prst="wedgeRoundRectCallout">
            <a:avLst>
              <a:gd name="adj1" fmla="val -66486"/>
              <a:gd name="adj2" fmla="val -704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Graphic output from running the code cell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5502050" y="1329657"/>
            <a:ext cx="1390923" cy="506460"/>
          </a:xfrm>
          <a:prstGeom prst="wedgeRoundRectCallout">
            <a:avLst>
              <a:gd name="adj1" fmla="val -89313"/>
              <a:gd name="adj2" fmla="val 73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Notebooks run in a browser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053295" y="2825534"/>
            <a:ext cx="2881174" cy="1849869"/>
          </a:xfrm>
          <a:prstGeom prst="wedgeRoundRectCallout">
            <a:avLst>
              <a:gd name="adj1" fmla="val -27678"/>
              <a:gd name="adj2" fmla="val 307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Jupyter is very popular for Data Science because you can combine code, Markup, output, etc.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Describe the logic and results of the analysis in a single, executable notebook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5502049" y="1950978"/>
            <a:ext cx="1390923" cy="506460"/>
          </a:xfrm>
          <a:prstGeom prst="wedgeRoundRectCallout">
            <a:avLst>
              <a:gd name="adj1" fmla="val -89313"/>
              <a:gd name="adj2" fmla="val 73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Markdown Cell</a:t>
            </a:r>
          </a:p>
        </p:txBody>
      </p:sp>
    </p:spTree>
    <p:extLst>
      <p:ext uri="{BB962C8B-B14F-4D97-AF65-F5344CB8AC3E}">
        <p14:creationId xmlns:p14="http://schemas.microsoft.com/office/powerpoint/2010/main" val="711243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26" y="915536"/>
            <a:ext cx="5089966" cy="519029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Jupyter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491787" y="2058536"/>
            <a:ext cx="1390923" cy="506460"/>
          </a:xfrm>
          <a:prstGeom prst="wedgeRoundRectCallout">
            <a:avLst>
              <a:gd name="adj1" fmla="val -84747"/>
              <a:gd name="adj2" fmla="val 173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Code Editor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138048" y="5372029"/>
            <a:ext cx="1390923" cy="506460"/>
          </a:xfrm>
          <a:prstGeom prst="wedgeRoundRectCallout">
            <a:avLst>
              <a:gd name="adj1" fmla="val -66486"/>
              <a:gd name="adj2" fmla="val -704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Program   input/</a:t>
            </a:r>
            <a:r>
              <a:rPr lang="en-US" sz="1400" dirty="0" err="1">
                <a:solidFill>
                  <a:schemeClr val="bg1"/>
                </a:solidFill>
              </a:rPr>
              <a:t>outut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6066585" y="2918820"/>
            <a:ext cx="2400683" cy="1179368"/>
          </a:xfrm>
          <a:prstGeom prst="wedgeRoundRectCallout">
            <a:avLst>
              <a:gd name="adj1" fmla="val -40538"/>
              <a:gd name="adj2" fmla="val 911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Debugging may be less convenient</a:t>
            </a:r>
            <a:r>
              <a:rPr lang="en-US" sz="1400">
                <a:solidFill>
                  <a:schemeClr val="bg1"/>
                </a:solidFill>
              </a:rPr>
              <a:t>, with command </a:t>
            </a:r>
            <a:r>
              <a:rPr lang="en-US" sz="1400" dirty="0">
                <a:solidFill>
                  <a:schemeClr val="bg1"/>
                </a:solidFill>
              </a:rPr>
              <a:t>line </a:t>
            </a:r>
            <a:r>
              <a:rPr lang="en-US" sz="1400" dirty="0" err="1">
                <a:solidFill>
                  <a:schemeClr val="bg1"/>
                </a:solidFill>
              </a:rPr>
              <a:t>ipdb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pdb</a:t>
            </a:r>
            <a:r>
              <a:rPr lang="en-US" sz="1400" dirty="0">
                <a:solidFill>
                  <a:schemeClr val="bg1"/>
                </a:solidFill>
              </a:rPr>
              <a:t> debugger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3873505" y="3255274"/>
            <a:ext cx="1390923" cy="506460"/>
          </a:xfrm>
          <a:prstGeom prst="wedgeRoundRectCallout">
            <a:avLst>
              <a:gd name="adj1" fmla="val -167836"/>
              <a:gd name="adj2" fmla="val -6789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Force a breakpoint</a:t>
            </a:r>
          </a:p>
        </p:txBody>
      </p:sp>
    </p:spTree>
    <p:extLst>
      <p:ext uri="{BB962C8B-B14F-4D97-AF65-F5344CB8AC3E}">
        <p14:creationId xmlns:p14="http://schemas.microsoft.com/office/powerpoint/2010/main" val="627643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57</a:t>
            </a:fld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993870"/>
              </p:ext>
            </p:extLst>
          </p:nvPr>
        </p:nvGraphicFramePr>
        <p:xfrm>
          <a:off x="368301" y="1397000"/>
          <a:ext cx="8340267" cy="3205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5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7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</a:t>
                      </a:r>
                      <a:r>
                        <a:rPr lang="en-US" baseline="0" dirty="0"/>
                        <a:t>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Canopy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Simple to 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Free version</a:t>
                      </a:r>
                      <a:r>
                        <a:rPr lang="en-US" baseline="0" dirty="0"/>
                        <a:t> does not include debugger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VS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Supports</a:t>
                      </a:r>
                      <a:r>
                        <a:rPr lang="en-US" baseline="0" dirty="0"/>
                        <a:t> many languages, works well with Python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PyCharm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powerful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Steeper learning curve than</a:t>
                      </a:r>
                      <a:r>
                        <a:rPr lang="en-US" baseline="0" dirty="0"/>
                        <a:t> other IDEs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Jupyter</a:t>
                      </a:r>
                      <a:r>
                        <a:rPr lang="en-US" baseline="0" dirty="0"/>
                        <a:t> Notebooks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</a:t>
                      </a:r>
                      <a:r>
                        <a:rPr lang="en-US" baseline="0" dirty="0"/>
                        <a:t> popular choice for Data Science, exploration, and sharing results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Debugger is not tightly integrated and requires</a:t>
                      </a:r>
                      <a:r>
                        <a:rPr lang="en-US" baseline="0" dirty="0"/>
                        <a:t> command line interface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77623" y="4851700"/>
            <a:ext cx="5622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It’s </a:t>
            </a:r>
            <a:r>
              <a:rPr lang="en-US" sz="2400" b="1" i="1" dirty="0"/>
              <a:t>your </a:t>
            </a:r>
            <a:r>
              <a:rPr lang="en-US" sz="2400" dirty="0"/>
              <a:t>choice!   </a:t>
            </a:r>
          </a:p>
          <a:p>
            <a:pPr algn="ctr"/>
            <a:r>
              <a:rPr lang="en-US" sz="2400" dirty="0"/>
              <a:t>Pick one of these, or any other you prefer, but </a:t>
            </a:r>
            <a:r>
              <a:rPr lang="en-US" sz="2400" b="1" dirty="0"/>
              <a:t>do</a:t>
            </a:r>
            <a:r>
              <a:rPr lang="en-US" sz="2400" dirty="0"/>
              <a:t> use an IDE for this course</a:t>
            </a:r>
          </a:p>
        </p:txBody>
      </p:sp>
      <p:sp>
        <p:nvSpPr>
          <p:cNvPr id="8" name="5-Point Star 7"/>
          <p:cNvSpPr/>
          <p:nvPr/>
        </p:nvSpPr>
        <p:spPr>
          <a:xfrm>
            <a:off x="254001" y="2514600"/>
            <a:ext cx="457199" cy="3810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98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2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Comments allow us to leave reminders for us and others who read our code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Comments are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critical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for readable, maintainable code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Code lives far longer than we expect and comments help us to understand what we were thinking after the fact</a:t>
            </a:r>
          </a:p>
          <a:p>
            <a:pPr>
              <a:spcAft>
                <a:spcPts val="0"/>
              </a:spcAft>
            </a:pPr>
            <a:endParaRPr lang="en-US" sz="26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Comments: Note to self!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734AD-3DB9-0C45-9389-035B7CAA7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513" y="2080302"/>
            <a:ext cx="4651739" cy="24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32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F459C6-F0A4-5049-B176-516B5C631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27" y="1323180"/>
            <a:ext cx="8688389" cy="45249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primitives (Py ingredients)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123654" y="2989680"/>
            <a:ext cx="4660655" cy="464716"/>
          </a:xfrm>
          <a:prstGeom prst="wedgeRoundRectCallout">
            <a:avLst>
              <a:gd name="adj1" fmla="val -57011"/>
              <a:gd name="adj2" fmla="val -1420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Two equivalent ways to specify a string  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258926" y="1480194"/>
            <a:ext cx="2662591" cy="371494"/>
          </a:xfrm>
          <a:prstGeom prst="wedgeRoundRectCallout">
            <a:avLst>
              <a:gd name="adj1" fmla="val -70833"/>
              <a:gd name="adj2" fmla="val -30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 integer number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327841" y="2079502"/>
            <a:ext cx="2916591" cy="333532"/>
          </a:xfrm>
          <a:prstGeom prst="wedgeRoundRectCallout">
            <a:avLst>
              <a:gd name="adj1" fmla="val -70833"/>
              <a:gd name="adj2" fmla="val -30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 floating point number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967129" y="3866164"/>
            <a:ext cx="2741440" cy="1025367"/>
          </a:xfrm>
          <a:prstGeom prst="wedgeRoundRectCallout">
            <a:avLst>
              <a:gd name="adj1" fmla="val -61782"/>
              <a:gd name="adj2" fmla="val 5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Double quotes make it easy to include apostrophes</a:t>
            </a:r>
          </a:p>
        </p:txBody>
      </p:sp>
    </p:spTree>
    <p:extLst>
      <p:ext uri="{BB962C8B-B14F-4D97-AF65-F5344CB8AC3E}">
        <p14:creationId xmlns:p14="http://schemas.microsoft.com/office/powerpoint/2010/main" val="3347963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7632" y="923364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Values have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types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that are determined dynamically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 can ask Python to identify the type of a value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Dynamic typing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E776FD-4CBF-6645-AEB6-E5EAA1EE6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65" y="1901911"/>
            <a:ext cx="3842895" cy="40806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2729720" y="5130385"/>
            <a:ext cx="2502680" cy="633481"/>
          </a:xfrm>
          <a:prstGeom prst="wedgeRoundRectCallout">
            <a:avLst>
              <a:gd name="adj1" fmla="val -62203"/>
              <a:gd name="adj2" fmla="val 3317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What? Not an int???</a:t>
            </a:r>
          </a:p>
        </p:txBody>
      </p:sp>
    </p:spTree>
    <p:extLst>
      <p:ext uri="{BB962C8B-B14F-4D97-AF65-F5344CB8AC3E}">
        <p14:creationId xmlns:p14="http://schemas.microsoft.com/office/powerpoint/2010/main" val="1560165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35045"/>
            <a:ext cx="8614389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reserves some words that can’t be used as names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keywords (reserved words)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105390"/>
              </p:ext>
            </p:extLst>
          </p:nvPr>
        </p:nvGraphicFramePr>
        <p:xfrm>
          <a:off x="769855" y="2083441"/>
          <a:ext cx="762496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9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9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9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3327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and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as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assert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break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class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327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continue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def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del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elif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else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327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except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exec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finally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for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from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327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global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if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import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in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is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327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lamba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nonlocal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not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or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pass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327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raise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return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try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while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with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327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yield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True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False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None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75450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110822</TotalTime>
  <Words>2223</Words>
  <Application>Microsoft Office PowerPoint</Application>
  <PresentationFormat>全屏显示(4:3)</PresentationFormat>
  <Paragraphs>889</Paragraphs>
  <Slides>58</Slides>
  <Notes>58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58</vt:i4>
      </vt:variant>
    </vt:vector>
  </HeadingPairs>
  <TitlesOfParts>
    <vt:vector size="74" baseType="lpstr">
      <vt:lpstr>Courier</vt:lpstr>
      <vt:lpstr>Arial</vt:lpstr>
      <vt:lpstr>Calibri</vt:lpstr>
      <vt:lpstr>Century Gothic</vt:lpstr>
      <vt:lpstr>Courier New</vt:lpstr>
      <vt:lpstr>Gill Sans MT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演示文稿</vt:lpstr>
      <vt:lpstr>Acknowledgements</vt:lpstr>
      <vt:lpstr>Today’s topics</vt:lpstr>
      <vt:lpstr>Just for fun…</vt:lpstr>
      <vt:lpstr>Talking to Python</vt:lpstr>
      <vt:lpstr>Comments: Note to self!</vt:lpstr>
      <vt:lpstr>Python primitives (Py ingredients)</vt:lpstr>
      <vt:lpstr>Dynamic typing</vt:lpstr>
      <vt:lpstr>Python keywords (reserved words)</vt:lpstr>
      <vt:lpstr>Python statements</vt:lpstr>
      <vt:lpstr>Python expressions</vt:lpstr>
      <vt:lpstr>Assignment statements</vt:lpstr>
      <vt:lpstr>Getting input from the user</vt:lpstr>
      <vt:lpstr>Printing output to the user</vt:lpstr>
      <vt:lpstr>Functions</vt:lpstr>
      <vt:lpstr>Functions: n2</vt:lpstr>
      <vt:lpstr>Function definitions</vt:lpstr>
      <vt:lpstr>Python whitespace</vt:lpstr>
      <vt:lpstr>Documenting functions</vt:lpstr>
      <vt:lpstr>Fruitful functions</vt:lpstr>
      <vt:lpstr>Your turn</vt:lpstr>
      <vt:lpstr>Recursive Functions</vt:lpstr>
      <vt:lpstr>Boolean values</vt:lpstr>
      <vt:lpstr>Functions can return True/False</vt:lpstr>
      <vt:lpstr>Comparison operators</vt:lpstr>
      <vt:lpstr>Logical operators</vt:lpstr>
      <vt:lpstr>Truth tables for logical operators</vt:lpstr>
      <vt:lpstr>Short circuiting</vt:lpstr>
      <vt:lpstr>Short circuiting: or(disjunctions)</vt:lpstr>
      <vt:lpstr>Short circuiting: and(conjunctions)</vt:lpstr>
      <vt:lpstr>if .. then … elif ... else statement</vt:lpstr>
      <vt:lpstr>Nested if statements</vt:lpstr>
      <vt:lpstr>Your turn</vt:lpstr>
      <vt:lpstr>Conditional one liners </vt:lpstr>
      <vt:lpstr>Return – Get me out of here</vt:lpstr>
      <vt:lpstr>Return – Don’t let this happen to you</vt:lpstr>
      <vt:lpstr>Return – Don’t forget me!!!</vt:lpstr>
      <vt:lpstr>While loops</vt:lpstr>
      <vt:lpstr>Write a function… </vt:lpstr>
      <vt:lpstr>Break out</vt:lpstr>
      <vt:lpstr>do while?</vt:lpstr>
      <vt:lpstr>for loops</vt:lpstr>
      <vt:lpstr>for (i = 0; i &lt; 3; i++){ }</vt:lpstr>
      <vt:lpstr>Python Lists</vt:lpstr>
      <vt:lpstr>Finding an item in a collection</vt:lpstr>
      <vt:lpstr>Python dict maps a key to a value</vt:lpstr>
      <vt:lpstr>Typical Python Program Files</vt:lpstr>
      <vt:lpstr>Is that all?</vt:lpstr>
      <vt:lpstr>Coding style guidelines</vt:lpstr>
      <vt:lpstr>PowerPoint 演示文稿</vt:lpstr>
      <vt:lpstr>Integrated Development Environments</vt:lpstr>
      <vt:lpstr>Canopy</vt:lpstr>
      <vt:lpstr>Visual Studio Code</vt:lpstr>
      <vt:lpstr>PyCharm</vt:lpstr>
      <vt:lpstr>Jupyter Notebook</vt:lpstr>
      <vt:lpstr>Debugging Jupyter Notebooks</vt:lpstr>
      <vt:lpstr>IDE Summary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Ziyu Zhang</cp:lastModifiedBy>
  <cp:revision>1613</cp:revision>
  <cp:lastPrinted>2014-07-29T20:42:09Z</cp:lastPrinted>
  <dcterms:created xsi:type="dcterms:W3CDTF">2013-11-01T14:42:31Z</dcterms:created>
  <dcterms:modified xsi:type="dcterms:W3CDTF">2018-12-06T18:18:25Z</dcterms:modified>
</cp:coreProperties>
</file>